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768" r:id="rId1"/>
  </p:sldMasterIdLst>
  <p:notesMasterIdLst>
    <p:notesMasterId r:id="rId22"/>
  </p:notesMasterIdLst>
  <p:handoutMasterIdLst>
    <p:handoutMasterId r:id="rId23"/>
  </p:handoutMasterIdLst>
  <p:sldIdLst>
    <p:sldId id="329" r:id="rId2"/>
    <p:sldId id="440" r:id="rId3"/>
    <p:sldId id="343" r:id="rId4"/>
    <p:sldId id="418" r:id="rId5"/>
    <p:sldId id="419" r:id="rId6"/>
    <p:sldId id="432" r:id="rId7"/>
    <p:sldId id="433" r:id="rId8"/>
    <p:sldId id="434" r:id="rId9"/>
    <p:sldId id="435" r:id="rId10"/>
    <p:sldId id="436" r:id="rId11"/>
    <p:sldId id="444" r:id="rId12"/>
    <p:sldId id="445" r:id="rId13"/>
    <p:sldId id="446" r:id="rId14"/>
    <p:sldId id="437" r:id="rId15"/>
    <p:sldId id="438" r:id="rId16"/>
    <p:sldId id="439" r:id="rId17"/>
    <p:sldId id="441" r:id="rId18"/>
    <p:sldId id="442" r:id="rId19"/>
    <p:sldId id="443" r:id="rId20"/>
    <p:sldId id="390"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77D"/>
    <a:srgbClr val="1E4691"/>
    <a:srgbClr val="3E653D"/>
    <a:srgbClr val="9A0000"/>
    <a:srgbClr val="17375E"/>
    <a:srgbClr val="4E4E4E"/>
    <a:srgbClr val="5A5A5A"/>
    <a:srgbClr val="D6F5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817" autoAdjust="0"/>
    <p:restoredTop sz="94660" autoAdjust="0"/>
  </p:normalViewPr>
  <p:slideViewPr>
    <p:cSldViewPr>
      <p:cViewPr varScale="1">
        <p:scale>
          <a:sx n="92" d="100"/>
          <a:sy n="92" d="100"/>
        </p:scale>
        <p:origin x="-130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302"/>
    </p:cViewPr>
  </p:sorterViewPr>
  <p:notesViewPr>
    <p:cSldViewPr>
      <p:cViewPr varScale="1">
        <p:scale>
          <a:sx n="77" d="100"/>
          <a:sy n="77" d="100"/>
        </p:scale>
        <p:origin x="-25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2" y="0"/>
            <a:ext cx="3038475" cy="465138"/>
          </a:xfrm>
          <a:prstGeom prst="rect">
            <a:avLst/>
          </a:prstGeom>
        </p:spPr>
        <p:txBody>
          <a:bodyPr vert="horz" lIns="91440" tIns="45720" rIns="91440" bIns="45720" rtlCol="0"/>
          <a:lstStyle>
            <a:lvl1pPr algn="r">
              <a:defRPr sz="1200"/>
            </a:lvl1pPr>
          </a:lstStyle>
          <a:p>
            <a:r>
              <a:rPr lang="en-US" smtClean="0"/>
              <a:t>5/14/2013</a:t>
            </a:r>
            <a:endParaRPr lang="en-US"/>
          </a:p>
        </p:txBody>
      </p:sp>
      <p:sp>
        <p:nvSpPr>
          <p:cNvPr id="4" name="Footer Placeholder 3"/>
          <p:cNvSpPr>
            <a:spLocks noGrp="1"/>
          </p:cNvSpPr>
          <p:nvPr>
            <p:ph type="ftr" sz="quarter" idx="2"/>
          </p:nvPr>
        </p:nvSpPr>
        <p:spPr>
          <a:xfrm>
            <a:off x="4"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2" y="8829675"/>
            <a:ext cx="3038475" cy="465138"/>
          </a:xfrm>
          <a:prstGeom prst="rect">
            <a:avLst/>
          </a:prstGeom>
        </p:spPr>
        <p:txBody>
          <a:bodyPr vert="horz" lIns="91440" tIns="45720" rIns="91440" bIns="45720" rtlCol="0" anchor="b"/>
          <a:lstStyle>
            <a:lvl1pPr algn="r">
              <a:defRPr sz="1200"/>
            </a:lvl1pPr>
          </a:lstStyle>
          <a:p>
            <a:fld id="{6494A503-9565-4A5D-9C1E-ADA115249C00}" type="slidenum">
              <a:rPr lang="en-US" smtClean="0"/>
              <a:t>‹#›</a:t>
            </a:fld>
            <a:endParaRPr lang="en-US"/>
          </a:p>
        </p:txBody>
      </p:sp>
    </p:spTree>
    <p:extLst>
      <p:ext uri="{BB962C8B-B14F-4D97-AF65-F5344CB8AC3E}">
        <p14:creationId xmlns:p14="http://schemas.microsoft.com/office/powerpoint/2010/main" val="250836738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7"/>
            <a:ext cx="3037146" cy="464503"/>
          </a:xfrm>
          <a:prstGeom prst="rect">
            <a:avLst/>
          </a:prstGeom>
        </p:spPr>
        <p:txBody>
          <a:bodyPr vert="horz" lIns="90818" tIns="45409" rIns="90818" bIns="45409"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971657" y="7"/>
            <a:ext cx="3037146" cy="464503"/>
          </a:xfrm>
          <a:prstGeom prst="rect">
            <a:avLst/>
          </a:prstGeom>
        </p:spPr>
        <p:txBody>
          <a:bodyPr vert="horz" lIns="90818" tIns="45409" rIns="90818" bIns="45409" rtlCol="0"/>
          <a:lstStyle>
            <a:lvl1pPr algn="r" fontAlgn="auto">
              <a:spcBef>
                <a:spcPts val="0"/>
              </a:spcBef>
              <a:spcAft>
                <a:spcPts val="0"/>
              </a:spcAft>
              <a:defRPr sz="1200" smtClean="0">
                <a:latin typeface="+mn-lt"/>
                <a:cs typeface="+mn-cs"/>
              </a:defRPr>
            </a:lvl1pPr>
          </a:lstStyle>
          <a:p>
            <a:pPr>
              <a:defRPr/>
            </a:pPr>
            <a:r>
              <a:rPr lang="en-US" smtClean="0"/>
              <a:t>5/14/2013</a:t>
            </a: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0818" tIns="45409" rIns="90818" bIns="45409" rtlCol="0" anchor="ctr"/>
          <a:lstStyle/>
          <a:p>
            <a:pPr lvl="0"/>
            <a:endParaRPr lang="en-US" noProof="0" dirty="0"/>
          </a:p>
        </p:txBody>
      </p:sp>
      <p:sp>
        <p:nvSpPr>
          <p:cNvPr id="5" name="Notes Placeholder 4"/>
          <p:cNvSpPr>
            <a:spLocks noGrp="1"/>
          </p:cNvSpPr>
          <p:nvPr>
            <p:ph type="body" sz="quarter" idx="3"/>
          </p:nvPr>
        </p:nvSpPr>
        <p:spPr>
          <a:xfrm>
            <a:off x="700881" y="4415163"/>
            <a:ext cx="5608640" cy="4183697"/>
          </a:xfrm>
          <a:prstGeom prst="rect">
            <a:avLst/>
          </a:prstGeom>
        </p:spPr>
        <p:txBody>
          <a:bodyPr vert="horz" lIns="90818" tIns="45409" rIns="90818" bIns="4540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30319"/>
            <a:ext cx="3037146" cy="464503"/>
          </a:xfrm>
          <a:prstGeom prst="rect">
            <a:avLst/>
          </a:prstGeom>
        </p:spPr>
        <p:txBody>
          <a:bodyPr vert="horz" lIns="90818" tIns="45409" rIns="90818" bIns="45409"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1657" y="8830319"/>
            <a:ext cx="3037146" cy="464503"/>
          </a:xfrm>
          <a:prstGeom prst="rect">
            <a:avLst/>
          </a:prstGeom>
        </p:spPr>
        <p:txBody>
          <a:bodyPr vert="horz" lIns="90818" tIns="45409" rIns="90818" bIns="45409" rtlCol="0" anchor="b"/>
          <a:lstStyle>
            <a:lvl1pPr algn="r" fontAlgn="auto">
              <a:spcBef>
                <a:spcPts val="0"/>
              </a:spcBef>
              <a:spcAft>
                <a:spcPts val="0"/>
              </a:spcAft>
              <a:defRPr sz="1200" smtClean="0">
                <a:latin typeface="+mn-lt"/>
                <a:cs typeface="+mn-cs"/>
              </a:defRPr>
            </a:lvl1pPr>
          </a:lstStyle>
          <a:p>
            <a:pPr>
              <a:defRPr/>
            </a:pPr>
            <a:fld id="{630E8E15-193F-493D-B08D-5760FE0049EF}" type="slidenum">
              <a:rPr lang="en-US"/>
              <a:pPr>
                <a:defRPr/>
              </a:pPr>
              <a:t>‹#›</a:t>
            </a:fld>
            <a:endParaRPr lang="en-US" dirty="0"/>
          </a:p>
        </p:txBody>
      </p:sp>
    </p:spTree>
    <p:extLst>
      <p:ext uri="{BB962C8B-B14F-4D97-AF65-F5344CB8AC3E}">
        <p14:creationId xmlns:p14="http://schemas.microsoft.com/office/powerpoint/2010/main" val="4275022072"/>
      </p:ext>
    </p:extLst>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30E8E15-193F-493D-B08D-5760FE0049EF}" type="slidenum">
              <a:rPr lang="en-US" smtClean="0"/>
              <a:pPr>
                <a:defRPr/>
              </a:pPr>
              <a:t>18</a:t>
            </a:fld>
            <a:endParaRPr lang="en-US" dirty="0"/>
          </a:p>
        </p:txBody>
      </p:sp>
      <p:sp>
        <p:nvSpPr>
          <p:cNvPr id="5" name="Date Placeholder 4"/>
          <p:cNvSpPr>
            <a:spLocks noGrp="1"/>
          </p:cNvSpPr>
          <p:nvPr>
            <p:ph type="dt" idx="11"/>
          </p:nvPr>
        </p:nvSpPr>
        <p:spPr/>
        <p:txBody>
          <a:bodyPr/>
          <a:lstStyle/>
          <a:p>
            <a:pPr>
              <a:defRPr/>
            </a:pPr>
            <a:r>
              <a:rPr lang="en-US" smtClean="0"/>
              <a:t>5/14/2013</a:t>
            </a:r>
            <a:endParaRPr lang="en-US" dirty="0"/>
          </a:p>
        </p:txBody>
      </p:sp>
    </p:spTree>
    <p:extLst>
      <p:ext uri="{BB962C8B-B14F-4D97-AF65-F5344CB8AC3E}">
        <p14:creationId xmlns:p14="http://schemas.microsoft.com/office/powerpoint/2010/main" val="2732697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62885FA-6949-4E82-952B-C0DDD2C2989E}" type="datetime1">
              <a:rPr lang="en-US" smtClean="0"/>
              <a:pPr>
                <a:defRPr/>
              </a:pPr>
              <a:t>12/1/2013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7821054-1A27-4A9A-A7A0-F0BD3A5E28C0}" type="slidenum">
              <a:rPr lang="en-US"/>
              <a:pPr>
                <a:defRPr/>
              </a:pPr>
              <a:t>‹#›</a:t>
            </a:fld>
            <a:endParaRPr lang="en-US" dirty="0"/>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DDB37D3-8CB7-431B-94A8-40CB067EF113}" type="datetime1">
              <a:rPr lang="en-US" smtClean="0"/>
              <a:pPr>
                <a:defRPr/>
              </a:pPr>
              <a:t>12/1/2013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D2AFD52-3CE2-4EA8-A4C6-03A4BEBC6415}" type="slidenum">
              <a:rPr lang="en-US"/>
              <a:pPr>
                <a:defRPr/>
              </a:pPr>
              <a:t>‹#›</a:t>
            </a:fld>
            <a:endParaRPr lang="en-US"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72DBC2B-2B47-49BA-9486-16A6EE0D7AF5}" type="datetime1">
              <a:rPr lang="en-US" smtClean="0"/>
              <a:pPr>
                <a:defRPr/>
              </a:pPr>
              <a:t>12/1/2013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7FC7703-1B7B-49F8-9631-206D9B02492C}" type="slidenum">
              <a:rPr lang="en-US"/>
              <a:pPr>
                <a:defRPr/>
              </a:pPr>
              <a:t>‹#›</a:t>
            </a:fld>
            <a:endParaRPr 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A8889AA-9126-4509-8405-75B137A913A8}" type="datetime1">
              <a:rPr lang="en-US" smtClean="0"/>
              <a:pPr>
                <a:defRPr/>
              </a:pPr>
              <a:t>12/1/2013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E654FB0-CEA2-49A5-918B-294299F51B98}" type="slidenum">
              <a:rPr lang="en-US"/>
              <a:pPr>
                <a:defRPr/>
              </a:pPr>
              <a:t>‹#›</a:t>
            </a:fld>
            <a:endParaRPr lang="en-US"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0D236CF-C224-484F-8905-B077FF718149}" type="datetime1">
              <a:rPr lang="en-US" smtClean="0"/>
              <a:pPr>
                <a:defRPr/>
              </a:pPr>
              <a:t>12/1/2013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FD6BC70-8F0F-476D-8DC4-48850C70F8DA}" type="slidenum">
              <a:rPr lang="en-US"/>
              <a:pPr>
                <a:defRPr/>
              </a:pPr>
              <a:t>‹#›</a:t>
            </a:fld>
            <a:endParaRPr lang="en-US" dirty="0"/>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A6C588E-3F7B-4B69-99C0-1AA51513AF0B}" type="datetime1">
              <a:rPr lang="en-US" smtClean="0"/>
              <a:pPr>
                <a:defRPr/>
              </a:pPr>
              <a:t>12/1/2013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F10A6A0-E1E8-47FB-8BF2-6B84ED46BBFA}" type="slidenum">
              <a:rPr lang="en-US"/>
              <a:pPr>
                <a:defRPr/>
              </a:pPr>
              <a:t>‹#›</a:t>
            </a:fld>
            <a:endParaRPr lang="en-US"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69758C8-0910-4998-B1C2-6DCA96AA3920}" type="datetime1">
              <a:rPr lang="en-US" smtClean="0"/>
              <a:pPr>
                <a:defRPr/>
              </a:pPr>
              <a:t>12/1/2013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23E64B3-3206-4A1C-B3A3-5B550C161053}" type="slidenum">
              <a:rPr lang="en-US"/>
              <a:pPr>
                <a:defRPr/>
              </a:pPr>
              <a:t>‹#›</a:t>
            </a:fld>
            <a:endParaRPr lang="en-US"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2EBDE5C-5812-4504-B6B4-E930EFC231AF}" type="datetime1">
              <a:rPr lang="en-US" smtClean="0"/>
              <a:pPr>
                <a:defRPr/>
              </a:pPr>
              <a:t>12/1/2013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062D727-DC11-4F5B-8DD5-6AFE0ED123F0}" type="slidenum">
              <a:rPr lang="en-US"/>
              <a:pPr>
                <a:defRPr/>
              </a:pPr>
              <a:t>‹#›</a:t>
            </a:fld>
            <a:endParaRPr lang="en-US"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E957960-4AAA-4D57-8B3A-7E892160FB3F}" type="datetime1">
              <a:rPr lang="en-US" smtClean="0"/>
              <a:pPr>
                <a:defRPr/>
              </a:pPr>
              <a:t>12/1/2013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4BE5978-E27B-434E-9D41-69A0F82FC7DF}" type="slidenum">
              <a:rPr lang="en-US"/>
              <a:pPr>
                <a:defRPr/>
              </a:pPr>
              <a:t>‹#›</a:t>
            </a:fld>
            <a:endParaRPr lang="en-US"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FF6081-75E1-4423-A3FB-907C036A0AB6}" type="datetime1">
              <a:rPr lang="en-US" smtClean="0"/>
              <a:pPr>
                <a:defRPr/>
              </a:pPr>
              <a:t>12/1/2013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F9E3022-58B7-45F5-8470-10065847C1BB}" type="slidenum">
              <a:rPr lang="en-US"/>
              <a:pPr>
                <a:defRPr/>
              </a:pPr>
              <a:t>‹#›</a:t>
            </a:fld>
            <a:endParaRPr lang="en-US"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C9F472-96FA-4501-BBAA-3B18EBDC4ECC}" type="datetime1">
              <a:rPr lang="en-US" smtClean="0"/>
              <a:pPr>
                <a:defRPr/>
              </a:pPr>
              <a:t>12/1/2013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EA53AA7-01CE-4002-B617-C467ABB86953}" type="slidenum">
              <a:rPr lang="en-US"/>
              <a:pPr>
                <a:defRPr/>
              </a:pPr>
              <a:t>‹#›</a:t>
            </a:fld>
            <a:endParaRPr lang="en-US"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B2D4630-C9E1-42D4-B3A6-9D68E167CCC6}" type="datetime1">
              <a:rPr lang="en-US" smtClean="0"/>
              <a:pPr>
                <a:defRPr/>
              </a:pPr>
              <a:t>12/1/2013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C7238B8-0F50-4042-8953-B753D83A69E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spd="slow">
    <p:push dir="u"/>
  </p:transition>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4381" y="0"/>
            <a:ext cx="9148382" cy="6858000"/>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ctrTitle"/>
          </p:nvPr>
        </p:nvSpPr>
        <p:spPr>
          <a:xfrm>
            <a:off x="1579563" y="2209800"/>
            <a:ext cx="6858000" cy="2438400"/>
          </a:xfrm>
        </p:spPr>
        <p:txBody>
          <a:bodyPr/>
          <a:lstStyle/>
          <a:p>
            <a:pPr rtl="1"/>
            <a:r>
              <a:rPr lang="ar-KW" sz="6500" b="1" dirty="0" smtClean="0">
                <a:latin typeface="Sakkal Majalla" pitchFamily="2" charset="-78"/>
                <a:cs typeface="Sakkal Majalla" pitchFamily="2" charset="-78"/>
              </a:rPr>
              <a:t>إدارة الإندماج والإستحواذ</a:t>
            </a:r>
            <a:br>
              <a:rPr lang="ar-KW" sz="6500" b="1" dirty="0" smtClean="0">
                <a:latin typeface="Sakkal Majalla" pitchFamily="2" charset="-78"/>
                <a:cs typeface="Sakkal Majalla" pitchFamily="2" charset="-78"/>
              </a:rPr>
            </a:br>
            <a:r>
              <a:rPr lang="ar-KW" sz="6500" b="1" dirty="0" smtClean="0">
                <a:latin typeface="Sakkal Majalla" pitchFamily="2" charset="-78"/>
                <a:cs typeface="Sakkal Majalla" pitchFamily="2" charset="-78"/>
              </a:rPr>
              <a:t>-</a:t>
            </a:r>
            <a:br>
              <a:rPr lang="ar-KW" sz="6500" b="1" dirty="0" smtClean="0">
                <a:latin typeface="Sakkal Majalla" pitchFamily="2" charset="-78"/>
                <a:cs typeface="Sakkal Majalla" pitchFamily="2" charset="-78"/>
              </a:rPr>
            </a:br>
            <a:r>
              <a:rPr lang="ar-KW" sz="6500" b="1" dirty="0" smtClean="0">
                <a:latin typeface="Sakkal Majalla" pitchFamily="2" charset="-78"/>
                <a:cs typeface="Sakkal Majalla" pitchFamily="2" charset="-78"/>
              </a:rPr>
              <a:t>أحكام العرض الإلزامي</a:t>
            </a:r>
            <a:endParaRPr lang="en-US" sz="6500" b="1" dirty="0" smtClean="0">
              <a:latin typeface="Sakkal Majalla" pitchFamily="2" charset="-78"/>
              <a:cs typeface="Sakkal Majalla" pitchFamily="2" charset="-78"/>
            </a:endParaRPr>
          </a:p>
        </p:txBody>
      </p:sp>
      <p:sp>
        <p:nvSpPr>
          <p:cNvPr id="5" name="Slide Number Placeholder 4"/>
          <p:cNvSpPr>
            <a:spLocks noGrp="1"/>
          </p:cNvSpPr>
          <p:nvPr>
            <p:ph type="sldNum" sz="quarter" idx="12"/>
          </p:nvPr>
        </p:nvSpPr>
        <p:spPr/>
        <p:txBody>
          <a:bodyPr/>
          <a:lstStyle/>
          <a:p>
            <a:pPr>
              <a:defRPr/>
            </a:pPr>
            <a:fld id="{F7821054-1A27-4A9A-A7A0-F0BD3A5E28C0}" type="slidenum">
              <a:rPr lang="en-US" smtClean="0"/>
              <a:pPr>
                <a:defRPr/>
              </a:pPr>
              <a:t>1</a:t>
            </a:fld>
            <a:endParaRPr lang="en-US" dirty="0"/>
          </a:p>
        </p:txBody>
      </p:sp>
      <p:sp>
        <p:nvSpPr>
          <p:cNvPr id="6" name="Title 3"/>
          <p:cNvSpPr txBox="1">
            <a:spLocks/>
          </p:cNvSpPr>
          <p:nvPr/>
        </p:nvSpPr>
        <p:spPr bwMode="auto">
          <a:xfrm>
            <a:off x="2971799" y="5257800"/>
            <a:ext cx="5550019"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r" rtl="1"/>
            <a:r>
              <a:rPr lang="ar-KW" sz="1200" b="1" dirty="0" smtClean="0">
                <a:latin typeface="Sakkal Majalla" pitchFamily="2" charset="-78"/>
                <a:cs typeface="Sakkal Majalla" pitchFamily="2" charset="-78"/>
              </a:rPr>
              <a:t>14/5/2013</a:t>
            </a:r>
            <a:endParaRPr lang="en-US" sz="1200" b="1" dirty="0" smtClean="0">
              <a:latin typeface="Sakkal Majalla" pitchFamily="2" charset="-78"/>
              <a:cs typeface="Sakkal Majalla" pitchFamily="2" charset="-78"/>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السادسة: توصية مجلس الإدارة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r>
              <a:rPr lang="ar-KW" sz="2400" dirty="0">
                <a:latin typeface="Sakkal Majalla" pitchFamily="2" charset="-78"/>
                <a:cs typeface="Sakkal Majalla" pitchFamily="2" charset="-78"/>
              </a:rPr>
              <a:t>يرفع مجلس ادارة الشركة محل العرض للهيئة رداً يبين رأيه وتوصيته للمساهمين ، خلال سبعة أيام عمل من استلام مستند العرض ، مصحوبة </a:t>
            </a:r>
            <a:r>
              <a:rPr lang="ar-KW" sz="2400" dirty="0" smtClean="0">
                <a:latin typeface="Sakkal Majalla" pitchFamily="2" charset="-78"/>
                <a:cs typeface="Sakkal Majalla" pitchFamily="2" charset="-78"/>
              </a:rPr>
              <a:t>برأي </a:t>
            </a:r>
            <a:r>
              <a:rPr lang="ar-KW" sz="2400" dirty="0">
                <a:latin typeface="Sakkal Majalla" pitchFamily="2" charset="-78"/>
                <a:cs typeface="Sakkal Majalla" pitchFamily="2" charset="-78"/>
              </a:rPr>
              <a:t>مستشار الاستثمار.</a:t>
            </a:r>
            <a:endParaRPr lang="en-US" sz="2400" dirty="0">
              <a:latin typeface="Sakkal Majalla" pitchFamily="2" charset="-78"/>
              <a:cs typeface="Sakkal Majalla" pitchFamily="2" charset="-78"/>
            </a:endParaRPr>
          </a:p>
          <a:p>
            <a:pPr lvl="0" algn="r" rtl="1"/>
            <a:endParaRPr lang="en-US" sz="2400" dirty="0"/>
          </a:p>
          <a:p>
            <a:pPr algn="r" rtl="1" fontAlgn="auto">
              <a:spcAft>
                <a:spcPts val="0"/>
              </a:spcAft>
              <a:buFont typeface="Arial" pitchFamily="34" charset="0"/>
              <a:buChar char="•"/>
              <a:defRPr/>
            </a:pPr>
            <a:r>
              <a:rPr lang="ar-KW" sz="2400" dirty="0">
                <a:latin typeface="Sakkal Majalla" pitchFamily="2" charset="-78"/>
                <a:cs typeface="Sakkal Majalla" pitchFamily="2" charset="-78"/>
              </a:rPr>
              <a:t>الجهات المعنية:</a:t>
            </a: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10</a:t>
            </a:fld>
            <a:endParaRPr lang="en-US" dirty="0"/>
          </a:p>
        </p:txBody>
      </p:sp>
      <p:sp>
        <p:nvSpPr>
          <p:cNvPr id="9" name="Content Placeholder 5"/>
          <p:cNvSpPr txBox="1">
            <a:spLocks/>
          </p:cNvSpPr>
          <p:nvPr/>
        </p:nvSpPr>
        <p:spPr bwMode="auto">
          <a:xfrm>
            <a:off x="1447800" y="4953000"/>
            <a:ext cx="7543800" cy="1295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fontAlgn="auto">
              <a:spcAft>
                <a:spcPts val="0"/>
              </a:spcAft>
              <a:buFont typeface="Arial" pitchFamily="34" charset="0"/>
              <a:buChar char="•"/>
              <a:defRPr/>
            </a:pPr>
            <a:endParaRPr lang="ar-KW" sz="2200" dirty="0" smtClean="0"/>
          </a:p>
        </p:txBody>
      </p:sp>
      <p:sp>
        <p:nvSpPr>
          <p:cNvPr id="16" name="Oval 15"/>
          <p:cNvSpPr/>
          <p:nvPr/>
        </p:nvSpPr>
        <p:spPr>
          <a:xfrm>
            <a:off x="6857999" y="4016332"/>
            <a:ext cx="1664043" cy="1371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nvSpPr>
        <p:spPr>
          <a:xfrm>
            <a:off x="6928020" y="4054432"/>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rPr>
              <a:t>مجلس إدارة محل العرض</a:t>
            </a:r>
            <a:endParaRPr lang="en-US" dirty="0">
              <a:solidFill>
                <a:schemeClr val="tx1"/>
              </a:solidFill>
            </a:endParaRPr>
          </a:p>
        </p:txBody>
      </p:sp>
      <p:sp>
        <p:nvSpPr>
          <p:cNvPr id="18" name="Oval 17"/>
          <p:cNvSpPr/>
          <p:nvPr/>
        </p:nvSpPr>
        <p:spPr>
          <a:xfrm>
            <a:off x="4282644" y="3187399"/>
            <a:ext cx="1409700" cy="119320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الهيئة</a:t>
            </a:r>
            <a:endParaRPr lang="en-US" dirty="0">
              <a:solidFill>
                <a:schemeClr val="tx1"/>
              </a:solidFill>
              <a:latin typeface="Sakkal Majalla" pitchFamily="2" charset="-78"/>
              <a:cs typeface="Sakkal Majalla" pitchFamily="2" charset="-78"/>
            </a:endParaRPr>
          </a:p>
        </p:txBody>
      </p:sp>
      <p:sp>
        <p:nvSpPr>
          <p:cNvPr id="19" name="Oval 18"/>
          <p:cNvSpPr/>
          <p:nvPr/>
        </p:nvSpPr>
        <p:spPr>
          <a:xfrm>
            <a:off x="4282644" y="4558999"/>
            <a:ext cx="1358214" cy="12431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مساهمي محل العرض</a:t>
            </a:r>
            <a:endParaRPr lang="en-US" dirty="0">
              <a:solidFill>
                <a:schemeClr val="tx1"/>
              </a:solidFill>
              <a:latin typeface="Sakkal Majalla" pitchFamily="2" charset="-78"/>
              <a:cs typeface="Sakkal Majalla" pitchFamily="2" charset="-78"/>
            </a:endParaRPr>
          </a:p>
        </p:txBody>
      </p:sp>
      <p:cxnSp>
        <p:nvCxnSpPr>
          <p:cNvPr id="20" name="Straight Arrow Connector 19"/>
          <p:cNvCxnSpPr/>
          <p:nvPr/>
        </p:nvCxnSpPr>
        <p:spPr>
          <a:xfrm flipH="1" flipV="1">
            <a:off x="5640858" y="4016332"/>
            <a:ext cx="1217142" cy="54266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a:stCxn id="16" idx="2"/>
            <a:endCxn id="19" idx="6"/>
          </p:cNvCxnSpPr>
          <p:nvPr/>
        </p:nvCxnSpPr>
        <p:spPr>
          <a:xfrm flipH="1">
            <a:off x="5640858" y="4702132"/>
            <a:ext cx="1217141" cy="47843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59175027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تعارض المصالح لأعضاء مجلس الإدارة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r>
              <a:rPr lang="ar-KW" sz="2600" dirty="0" smtClean="0">
                <a:latin typeface="Sakkal Majalla" pitchFamily="2" charset="-78"/>
                <a:cs typeface="Sakkal Majalla" pitchFamily="2" charset="-78"/>
              </a:rPr>
              <a:t>نص المادة (282):</a:t>
            </a:r>
          </a:p>
          <a:p>
            <a:pPr lvl="0" algn="r" rtl="1"/>
            <a:endParaRPr lang="ar-KW" sz="2600" dirty="0" smtClean="0">
              <a:latin typeface="Sakkal Majalla" pitchFamily="2" charset="-78"/>
              <a:cs typeface="Sakkal Majalla" pitchFamily="2" charset="-78"/>
            </a:endParaRPr>
          </a:p>
          <a:p>
            <a:pPr marL="457200" lvl="1" indent="0" algn="r" rtl="1">
              <a:buNone/>
            </a:pPr>
            <a:r>
              <a:rPr lang="ar-KW" sz="2500" dirty="0" smtClean="0">
                <a:latin typeface="Sakkal Majalla" pitchFamily="2" charset="-78"/>
                <a:cs typeface="Sakkal Majalla" pitchFamily="2" charset="-78"/>
              </a:rPr>
              <a:t>«</a:t>
            </a:r>
            <a:r>
              <a:rPr lang="ar-KW" sz="2500" b="1" u="sng" dirty="0" smtClean="0">
                <a:latin typeface="Sakkal Majalla" pitchFamily="2" charset="-78"/>
                <a:cs typeface="Sakkal Majalla" pitchFamily="2" charset="-78"/>
              </a:rPr>
              <a:t>لا يجوز </a:t>
            </a:r>
            <a:r>
              <a:rPr lang="ar-KW" sz="2500" dirty="0" smtClean="0">
                <a:latin typeface="Sakkal Majalla" pitchFamily="2" charset="-78"/>
                <a:cs typeface="Sakkal Majalla" pitchFamily="2" charset="-78"/>
              </a:rPr>
              <a:t>لأي عضو مجلس إدارة لدى أي من أطراف العرض – في إجتماع للمجلس أو في أي من اللجان المتفرعة منه أو في الجمعية العامة – التصويت على قرار يتعلق بعرض يتم بموجب هذه اللائحة، أو بأي مسألة ذات صلة به، تنطوي على تعارض مصالح لعضو مجلس الإدارة أو أي من أقاربه من الدرجة الأولى أو زوجه، بما في ذلك أن يكون مساهماً في مقدم العرض وفي الوقت نفسه عضواً في مجلس إدارة الشركة محل العرض أو العكس، أو أن يكون عضواً في مجلس إدارة مقدم العرض وفي الوقت نفسه عضو مجلس إدارة أو مديراً في الشركة محل العرض أو عكس ذلك.»</a:t>
            </a:r>
            <a:endParaRPr lang="en-US" sz="2500" dirty="0">
              <a:latin typeface="Sakkal Majalla" pitchFamily="2" charset="-78"/>
              <a:cs typeface="Sakkal Majalla" pitchFamily="2" charset="-78"/>
            </a:endParaRPr>
          </a:p>
          <a:p>
            <a:pPr lvl="0" algn="r" rtl="1"/>
            <a:endParaRPr lang="en-US" sz="2400" dirty="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11</a:t>
            </a:fld>
            <a:endParaRPr lang="en-US" dirty="0"/>
          </a:p>
        </p:txBody>
      </p:sp>
    </p:spTree>
    <p:extLst>
      <p:ext uri="{BB962C8B-B14F-4D97-AF65-F5344CB8AC3E}">
        <p14:creationId xmlns:p14="http://schemas.microsoft.com/office/powerpoint/2010/main" val="3595930084"/>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السيطرة الفعلية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r>
              <a:rPr lang="ar-KW" sz="2400" dirty="0" smtClean="0">
                <a:latin typeface="Sakkal Majalla" pitchFamily="2" charset="-78"/>
                <a:cs typeface="Sakkal Majalla" pitchFamily="2" charset="-78"/>
              </a:rPr>
              <a:t>المادة (283): </a:t>
            </a:r>
          </a:p>
          <a:p>
            <a:pPr marL="0" lvl="0" indent="0" algn="r" rtl="1">
              <a:buNone/>
            </a:pPr>
            <a:r>
              <a:rPr lang="ar-KW" sz="2400" dirty="0" smtClean="0">
                <a:latin typeface="Sakkal Majalla" pitchFamily="2" charset="-78"/>
                <a:cs typeface="Sakkal Majalla" pitchFamily="2" charset="-78"/>
              </a:rPr>
              <a:t>«في حال تقديم عرض تنطبق عليه هذه اللائحة ووجود شخص له سيطرة فعلية لدى كل من مقدم العرض والشركة محل العرض «طرف ذو سيطرة فعلية»، يعد العرض خاضعا للشروط الإضافية:</a:t>
            </a:r>
            <a:endParaRPr lang="en-US" sz="2400" dirty="0">
              <a:latin typeface="Sakkal Majalla" pitchFamily="2" charset="-78"/>
              <a:cs typeface="Sakkal Majalla" pitchFamily="2" charset="-78"/>
            </a:endParaRPr>
          </a:p>
          <a:p>
            <a:pPr lvl="0" algn="r" rtl="1"/>
            <a:endParaRPr lang="en-US" sz="2400" dirty="0"/>
          </a:p>
          <a:p>
            <a:pPr algn="r" rtl="1" fontAlgn="auto">
              <a:spcAft>
                <a:spcPts val="0"/>
              </a:spcAft>
              <a:buFont typeface="Arial" pitchFamily="34" charset="0"/>
              <a:buChar char="•"/>
              <a:defRPr/>
            </a:pPr>
            <a:r>
              <a:rPr lang="ar-KW" sz="2400" dirty="0" smtClean="0">
                <a:latin typeface="Sakkal Majalla" pitchFamily="2" charset="-78"/>
                <a:cs typeface="Sakkal Majalla" pitchFamily="2" charset="-78"/>
              </a:rPr>
              <a:t>طرف ذو سيطرة فعلية:</a:t>
            </a:r>
            <a:endParaRPr lang="ar-KW" sz="2400" dirty="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12</a:t>
            </a:fld>
            <a:endParaRPr lang="en-US" dirty="0"/>
          </a:p>
        </p:txBody>
      </p:sp>
      <p:sp>
        <p:nvSpPr>
          <p:cNvPr id="9" name="Content Placeholder 5"/>
          <p:cNvSpPr txBox="1">
            <a:spLocks/>
          </p:cNvSpPr>
          <p:nvPr/>
        </p:nvSpPr>
        <p:spPr bwMode="auto">
          <a:xfrm>
            <a:off x="1447800" y="4953000"/>
            <a:ext cx="7543800" cy="1295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fontAlgn="auto">
              <a:spcAft>
                <a:spcPts val="0"/>
              </a:spcAft>
              <a:buFont typeface="Arial" pitchFamily="34" charset="0"/>
              <a:buChar char="•"/>
              <a:defRPr/>
            </a:pPr>
            <a:endParaRPr lang="ar-KW" sz="2200" dirty="0" smtClean="0"/>
          </a:p>
        </p:txBody>
      </p:sp>
      <p:sp>
        <p:nvSpPr>
          <p:cNvPr id="16" name="Oval 15"/>
          <p:cNvSpPr/>
          <p:nvPr/>
        </p:nvSpPr>
        <p:spPr>
          <a:xfrm>
            <a:off x="6857999" y="4016332"/>
            <a:ext cx="1664043" cy="1371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nvSpPr>
        <p:spPr>
          <a:xfrm>
            <a:off x="6928020" y="4054432"/>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rPr>
              <a:t>المالك</a:t>
            </a:r>
            <a:endParaRPr lang="en-US" dirty="0">
              <a:solidFill>
                <a:schemeClr val="tx1"/>
              </a:solidFill>
            </a:endParaRPr>
          </a:p>
        </p:txBody>
      </p:sp>
      <p:sp>
        <p:nvSpPr>
          <p:cNvPr id="18" name="Oval 17"/>
          <p:cNvSpPr/>
          <p:nvPr/>
        </p:nvSpPr>
        <p:spPr>
          <a:xfrm>
            <a:off x="4282644" y="3187399"/>
            <a:ext cx="1409700" cy="119320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مقدم العرض </a:t>
            </a:r>
            <a:endParaRPr lang="en-US" dirty="0">
              <a:solidFill>
                <a:schemeClr val="tx1"/>
              </a:solidFill>
              <a:latin typeface="Sakkal Majalla" pitchFamily="2" charset="-78"/>
              <a:cs typeface="Sakkal Majalla" pitchFamily="2" charset="-78"/>
            </a:endParaRPr>
          </a:p>
        </p:txBody>
      </p:sp>
      <p:sp>
        <p:nvSpPr>
          <p:cNvPr id="19" name="Oval 18"/>
          <p:cNvSpPr/>
          <p:nvPr/>
        </p:nvSpPr>
        <p:spPr>
          <a:xfrm>
            <a:off x="4282644" y="4558999"/>
            <a:ext cx="1358214" cy="12431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محل العرض</a:t>
            </a:r>
            <a:endParaRPr lang="en-US" dirty="0">
              <a:solidFill>
                <a:schemeClr val="tx1"/>
              </a:solidFill>
              <a:latin typeface="Sakkal Majalla" pitchFamily="2" charset="-78"/>
              <a:cs typeface="Sakkal Majalla" pitchFamily="2" charset="-78"/>
            </a:endParaRPr>
          </a:p>
        </p:txBody>
      </p:sp>
      <p:cxnSp>
        <p:nvCxnSpPr>
          <p:cNvPr id="20" name="Straight Arrow Connector 19"/>
          <p:cNvCxnSpPr/>
          <p:nvPr/>
        </p:nvCxnSpPr>
        <p:spPr>
          <a:xfrm flipH="1" flipV="1">
            <a:off x="5640858" y="4016332"/>
            <a:ext cx="1217142" cy="54266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a:stCxn id="16" idx="2"/>
            <a:endCxn id="19" idx="6"/>
          </p:cNvCxnSpPr>
          <p:nvPr/>
        </p:nvCxnSpPr>
        <p:spPr>
          <a:xfrm flipH="1">
            <a:off x="5640858" y="4702132"/>
            <a:ext cx="1217141" cy="47843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595930084"/>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السيطرة الفعلية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r>
              <a:rPr lang="ar-KW" sz="2400" dirty="0" smtClean="0">
                <a:latin typeface="Sakkal Majalla" pitchFamily="2" charset="-78"/>
                <a:cs typeface="Sakkal Majalla" pitchFamily="2" charset="-78"/>
              </a:rPr>
              <a:t>يجب على الطرف ذو السيطرة الفعلية الإفصاح عن البيانات التالية في مستند العرض أو مرفقاته :</a:t>
            </a:r>
          </a:p>
          <a:p>
            <a:pPr marL="857250" lvl="1" indent="-457200" algn="r" rtl="1">
              <a:buFont typeface="+mj-lt"/>
              <a:buAutoNum type="arabicPeriod"/>
            </a:pPr>
            <a:r>
              <a:rPr lang="ar-KW" sz="2000" dirty="0" smtClean="0">
                <a:latin typeface="Sakkal Majalla" pitchFamily="2" charset="-78"/>
                <a:cs typeface="Sakkal Majalla" pitchFamily="2" charset="-78"/>
              </a:rPr>
              <a:t>عدم التصويت على القرار ذي الصلة بالعرض المتخذ في إجتماع الجمعية العامة.</a:t>
            </a:r>
          </a:p>
          <a:p>
            <a:pPr marL="857250" lvl="1" indent="-457200" algn="r" rtl="1">
              <a:buFont typeface="+mj-lt"/>
              <a:buAutoNum type="arabicPeriod"/>
            </a:pPr>
            <a:r>
              <a:rPr lang="ar-KW" sz="2000" dirty="0" smtClean="0">
                <a:latin typeface="Sakkal Majalla" pitchFamily="2" charset="-78"/>
                <a:cs typeface="Sakkal Majalla" pitchFamily="2" charset="-78"/>
              </a:rPr>
              <a:t>أسم الطرف ذي السيطرة الفعلية، وأسم أي طرف تابع له أو متحالف معه، مع الإشارة إلى أنه طرف ذو سيطرة.</a:t>
            </a:r>
          </a:p>
          <a:p>
            <a:pPr marL="857250" lvl="1" indent="-457200" algn="r" rtl="1">
              <a:buFont typeface="+mj-lt"/>
              <a:buAutoNum type="arabicPeriod"/>
            </a:pPr>
            <a:r>
              <a:rPr lang="ar-KW" sz="2000" dirty="0" smtClean="0">
                <a:latin typeface="Sakkal Majalla" pitchFamily="2" charset="-78"/>
                <a:cs typeface="Sakkal Majalla" pitchFamily="2" charset="-78"/>
              </a:rPr>
              <a:t>تفاصيل الملكية الحالية للطرف ذي السيطرة الفعلية في كل من مقدم العرض ومحل </a:t>
            </a:r>
            <a:r>
              <a:rPr lang="ar-KW" sz="2000" dirty="0">
                <a:latin typeface="Sakkal Majalla" pitchFamily="2" charset="-78"/>
                <a:cs typeface="Sakkal Majalla" pitchFamily="2" charset="-78"/>
              </a:rPr>
              <a:t>العرض بما في ذلك حصص وسيطرة أي طرف تابع أو متحالف </a:t>
            </a:r>
            <a:r>
              <a:rPr lang="ar-KW" sz="2000" dirty="0" smtClean="0">
                <a:latin typeface="Sakkal Majalla" pitchFamily="2" charset="-78"/>
                <a:cs typeface="Sakkal Majalla" pitchFamily="2" charset="-78"/>
              </a:rPr>
              <a:t>معه</a:t>
            </a:r>
            <a:r>
              <a:rPr lang="ar-KW" sz="2000" dirty="0">
                <a:latin typeface="Sakkal Majalla" pitchFamily="2" charset="-78"/>
                <a:cs typeface="Sakkal Majalla" pitchFamily="2" charset="-78"/>
              </a:rPr>
              <a:t>.</a:t>
            </a:r>
          </a:p>
          <a:p>
            <a:pPr marL="857250" lvl="1" indent="-457200" algn="r" rtl="1">
              <a:buFont typeface="+mj-lt"/>
              <a:buAutoNum type="arabicPeriod"/>
            </a:pPr>
            <a:r>
              <a:rPr lang="ar-KW" sz="2000" dirty="0">
                <a:latin typeface="Sakkal Majalla" pitchFamily="2" charset="-78"/>
                <a:cs typeface="Sakkal Majalla" pitchFamily="2" charset="-78"/>
              </a:rPr>
              <a:t>تفاصيل المركز الوظيفي للطرف ذو السيطرة الفعلية في مقدم العرض أو الشركة محل العرض</a:t>
            </a:r>
            <a:r>
              <a:rPr lang="ar-KW" sz="2000" dirty="0" smtClean="0">
                <a:latin typeface="Sakkal Majalla" pitchFamily="2" charset="-78"/>
                <a:cs typeface="Sakkal Majalla" pitchFamily="2" charset="-78"/>
              </a:rPr>
              <a:t>.</a:t>
            </a:r>
          </a:p>
          <a:p>
            <a:pPr marL="857250" lvl="1" indent="-457200" algn="r" rtl="1">
              <a:buFont typeface="+mj-lt"/>
              <a:buAutoNum type="arabicPeriod"/>
            </a:pPr>
            <a:r>
              <a:rPr lang="ar-KW" sz="2000" dirty="0" smtClean="0">
                <a:latin typeface="Sakkal Majalla" pitchFamily="2" charset="-78"/>
                <a:cs typeface="Sakkal Majalla" pitchFamily="2" charset="-78"/>
              </a:rPr>
              <a:t>تفاصيل المشتقات في الأوراق المالية للعارض أو للشركة محل العرض، أو لأي من تابعيهما، التي إلتزم بها الطرف ذو السيطرة الفعلية.</a:t>
            </a:r>
          </a:p>
          <a:p>
            <a:pPr marL="857250" lvl="1" indent="-457200" algn="r" rtl="1">
              <a:buFont typeface="+mj-lt"/>
              <a:buAutoNum type="arabicPeriod"/>
            </a:pPr>
            <a:r>
              <a:rPr lang="ar-KW" sz="2000" dirty="0" smtClean="0">
                <a:latin typeface="Sakkal Majalla" pitchFamily="2" charset="-78"/>
                <a:cs typeface="Sakkal Majalla" pitchFamily="2" charset="-78"/>
              </a:rPr>
              <a:t>بياناً يوضح رأي أعضاء مجلس الإدارة بشأن العرض المقترح وما إذا كان عادلاً ومعقولاً لبقية المساهمين بخلاف الطرف ذي السيطرة الفعلية، وأن أعضاء مجلس الإدارة توصلوا إلى هذا الرأي دون أن يكون للطرف ذي السيطرة الفعلية أي دور فيه.</a:t>
            </a:r>
            <a:endParaRPr lang="ar-KW" sz="2000" dirty="0">
              <a:latin typeface="Sakkal Majalla" pitchFamily="2" charset="-78"/>
              <a:cs typeface="Sakkal Majalla" pitchFamily="2" charset="-78"/>
            </a:endParaRPr>
          </a:p>
          <a:p>
            <a:pPr marL="857250" lvl="1" indent="-457200" algn="r" rtl="1">
              <a:buFont typeface="+mj-lt"/>
              <a:buAutoNum type="arabicPeriod"/>
            </a:pPr>
            <a:endParaRPr lang="en-US" sz="2400" dirty="0"/>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13</a:t>
            </a:fld>
            <a:endParaRPr lang="en-US" dirty="0"/>
          </a:p>
        </p:txBody>
      </p:sp>
    </p:spTree>
    <p:extLst>
      <p:ext uri="{BB962C8B-B14F-4D97-AF65-F5344CB8AC3E}">
        <p14:creationId xmlns:p14="http://schemas.microsoft.com/office/powerpoint/2010/main" val="2029801578"/>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السابعة: فترة العرض</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endParaRPr lang="en-US" sz="2400" dirty="0"/>
          </a:p>
          <a:p>
            <a:pPr algn="just" rtl="1"/>
            <a:r>
              <a:rPr lang="ar-KW" sz="3600" dirty="0" smtClean="0">
                <a:latin typeface="Sakkal Majalla" pitchFamily="2" charset="-78"/>
                <a:cs typeface="Sakkal Majalla" pitchFamily="2" charset="-78"/>
              </a:rPr>
              <a:t>يُفتح </a:t>
            </a:r>
            <a:r>
              <a:rPr lang="ar-KW" sz="3600" dirty="0">
                <a:latin typeface="Sakkal Majalla" pitchFamily="2" charset="-78"/>
                <a:cs typeface="Sakkal Majalla" pitchFamily="2" charset="-78"/>
              </a:rPr>
              <a:t>باب التسجيل في محفظة مدير الصفقة </a:t>
            </a:r>
            <a:r>
              <a:rPr lang="ar-KW" sz="3600" dirty="0" smtClean="0">
                <a:latin typeface="Sakkal Majalla" pitchFamily="2" charset="-78"/>
                <a:cs typeface="Sakkal Majalla" pitchFamily="2" charset="-78"/>
              </a:rPr>
              <a:t>(شخص مرخص له لممارسة نشاط إدارة المحافظ الإستثمارية) في اليوم الثامن </a:t>
            </a:r>
            <a:r>
              <a:rPr lang="ar-KW" sz="3600" b="1" dirty="0">
                <a:latin typeface="Sakkal Majalla" pitchFamily="2" charset="-78"/>
                <a:cs typeface="Sakkal Majalla" pitchFamily="2" charset="-78"/>
              </a:rPr>
              <a:t>من تاريخ نشر مستند </a:t>
            </a:r>
            <a:r>
              <a:rPr lang="ar-KW" sz="3600" b="1" dirty="0" smtClean="0">
                <a:latin typeface="Sakkal Majalla" pitchFamily="2" charset="-78"/>
                <a:cs typeface="Sakkal Majalla" pitchFamily="2" charset="-78"/>
              </a:rPr>
              <a:t>العرض</a:t>
            </a:r>
            <a:r>
              <a:rPr lang="ar-KW" sz="3600" dirty="0" smtClean="0">
                <a:latin typeface="Sakkal Majalla" pitchFamily="2" charset="-78"/>
                <a:cs typeface="Sakkal Majalla" pitchFamily="2" charset="-78"/>
              </a:rPr>
              <a:t>، </a:t>
            </a:r>
            <a:r>
              <a:rPr lang="ar-KW" sz="3600" dirty="0">
                <a:latin typeface="Sakkal Majalla" pitchFamily="2" charset="-78"/>
                <a:cs typeface="Sakkal Majalla" pitchFamily="2" charset="-78"/>
              </a:rPr>
              <a:t>على أن يتم تجميع أسهم الراغبين بالمشاركة في الإستحواذ وفقاً لآلية الإعلان المتبعة من قبل </a:t>
            </a:r>
            <a:r>
              <a:rPr lang="ar-KW" sz="3600" dirty="0" smtClean="0">
                <a:latin typeface="Sakkal Majalla" pitchFamily="2" charset="-78"/>
                <a:cs typeface="Sakkal Majalla" pitchFamily="2" charset="-78"/>
              </a:rPr>
              <a:t>الهيئة.</a:t>
            </a:r>
          </a:p>
          <a:p>
            <a:pPr algn="just" rtl="1"/>
            <a:endParaRPr lang="ar-KW" sz="2400" dirty="0" smtClean="0">
              <a:latin typeface="Sakkal Majalla" pitchFamily="2" charset="-78"/>
              <a:cs typeface="Sakkal Majalla" pitchFamily="2" charset="-78"/>
            </a:endParaRPr>
          </a:p>
          <a:p>
            <a:pPr algn="just" rtl="1"/>
            <a:r>
              <a:rPr lang="ar-KW" sz="2400" dirty="0" smtClean="0">
                <a:latin typeface="Sakkal Majalla" pitchFamily="2" charset="-78"/>
                <a:cs typeface="Sakkal Majalla" pitchFamily="2" charset="-78"/>
              </a:rPr>
              <a:t>فترة </a:t>
            </a:r>
            <a:r>
              <a:rPr lang="ar-KW" sz="2400" dirty="0">
                <a:latin typeface="Sakkal Majalla" pitchFamily="2" charset="-78"/>
                <a:cs typeface="Sakkal Majalla" pitchFamily="2" charset="-78"/>
              </a:rPr>
              <a:t>سريان العرض 30 </a:t>
            </a:r>
            <a:r>
              <a:rPr lang="ar-KW" sz="2400" dirty="0" smtClean="0">
                <a:latin typeface="Sakkal Majalla" pitchFamily="2" charset="-78"/>
                <a:cs typeface="Sakkal Majalla" pitchFamily="2" charset="-78"/>
              </a:rPr>
              <a:t>يوماً.</a:t>
            </a:r>
            <a:endParaRPr lang="ar-KW" sz="2400" dirty="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14</a:t>
            </a:fld>
            <a:endParaRPr lang="en-US" dirty="0"/>
          </a:p>
        </p:txBody>
      </p:sp>
    </p:spTree>
    <p:extLst>
      <p:ext uri="{BB962C8B-B14F-4D97-AF65-F5344CB8AC3E}">
        <p14:creationId xmlns:p14="http://schemas.microsoft.com/office/powerpoint/2010/main" val="59175027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الثامنه: الإفصاح عن النسبة المحققة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algn="r" rtl="1"/>
            <a:r>
              <a:rPr lang="ar-KW" dirty="0">
                <a:latin typeface="Sakkal Majalla" pitchFamily="2" charset="-78"/>
                <a:cs typeface="Sakkal Majalla" pitchFamily="2" charset="-78"/>
              </a:rPr>
              <a:t>يجب على مقدم العرض الإفصاح عن قرار المساهمين بشأن </a:t>
            </a:r>
            <a:r>
              <a:rPr lang="ar-KW" dirty="0" smtClean="0">
                <a:latin typeface="Sakkal Majalla" pitchFamily="2" charset="-78"/>
                <a:cs typeface="Sakkal Majalla" pitchFamily="2" charset="-78"/>
              </a:rPr>
              <a:t>العرض، </a:t>
            </a:r>
            <a:r>
              <a:rPr lang="ar-KW" dirty="0">
                <a:latin typeface="Sakkal Majalla" pitchFamily="2" charset="-78"/>
                <a:cs typeface="Sakkal Majalla" pitchFamily="2" charset="-78"/>
              </a:rPr>
              <a:t>وذلك قبل ساعة على الأقل من الوقت المقرر </a:t>
            </a:r>
            <a:r>
              <a:rPr lang="ar-KW" dirty="0" smtClean="0">
                <a:latin typeface="Sakkal Majalla" pitchFamily="2" charset="-78"/>
                <a:cs typeface="Sakkal Majalla" pitchFamily="2" charset="-78"/>
              </a:rPr>
              <a:t>لبدء التداول في </a:t>
            </a:r>
            <a:r>
              <a:rPr lang="ar-KW" dirty="0">
                <a:latin typeface="Sakkal Majalla" pitchFamily="2" charset="-78"/>
                <a:cs typeface="Sakkal Majalla" pitchFamily="2" charset="-78"/>
              </a:rPr>
              <a:t>البورصة وبما لا يتجاوز اليوم التالي للموعد المحدد لانتهاء فترة العرض ، ويجب أن يحدد الإفصاح العدد الإجمالي للأسهم والحقوق المترتبه عليها والنسب المئوية لكل فئات أسهم رأس المال ذات العلاقة. *</a:t>
            </a:r>
          </a:p>
          <a:p>
            <a:pPr lvl="0" algn="r" rtl="1"/>
            <a:endParaRPr lang="en-US" sz="2800" dirty="0"/>
          </a:p>
          <a:p>
            <a:pPr marL="0" indent="0" algn="just" rtl="1">
              <a:buNone/>
            </a:pPr>
            <a:endParaRPr lang="ar-KW" sz="1200" dirty="0">
              <a:latin typeface="Sakkal Majalla" pitchFamily="2" charset="-78"/>
              <a:cs typeface="Sakkal Majalla" pitchFamily="2" charset="-78"/>
            </a:endParaRPr>
          </a:p>
          <a:p>
            <a:pPr marL="0" indent="0" algn="just" rtl="1">
              <a:buNone/>
            </a:pPr>
            <a:r>
              <a:rPr lang="ar-KW" sz="1600" dirty="0">
                <a:latin typeface="Sakkal Majalla" pitchFamily="2" charset="-78"/>
                <a:cs typeface="Sakkal Majalla" pitchFamily="2" charset="-78"/>
              </a:rPr>
              <a:t>* بموجب المادة (292)</a:t>
            </a: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15</a:t>
            </a:fld>
            <a:endParaRPr lang="en-US" dirty="0"/>
          </a:p>
        </p:txBody>
      </p:sp>
      <p:sp>
        <p:nvSpPr>
          <p:cNvPr id="9" name="Content Placeholder 5"/>
          <p:cNvSpPr txBox="1">
            <a:spLocks/>
          </p:cNvSpPr>
          <p:nvPr/>
        </p:nvSpPr>
        <p:spPr bwMode="auto">
          <a:xfrm>
            <a:off x="1447800" y="5181600"/>
            <a:ext cx="7543800" cy="1295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fontAlgn="auto">
              <a:spcAft>
                <a:spcPts val="0"/>
              </a:spcAft>
              <a:buFont typeface="Arial" pitchFamily="34" charset="0"/>
              <a:buChar char="•"/>
              <a:defRPr/>
            </a:pPr>
            <a:endParaRPr lang="ar-KW" sz="2200" dirty="0" smtClean="0"/>
          </a:p>
        </p:txBody>
      </p:sp>
    </p:spTree>
    <p:extLst>
      <p:ext uri="{BB962C8B-B14F-4D97-AF65-F5344CB8AC3E}">
        <p14:creationId xmlns:p14="http://schemas.microsoft.com/office/powerpoint/2010/main" val="591750274"/>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التاسعة: الإستفسار عن حالة الأسهم</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marL="342900" lvl="1" indent="-342900" algn="just" rtl="1">
              <a:buFont typeface="Arial" pitchFamily="34" charset="0"/>
              <a:buChar char="•"/>
            </a:pPr>
            <a:r>
              <a:rPr lang="ar-KW" dirty="0">
                <a:latin typeface="Sakkal Majalla" pitchFamily="2" charset="-78"/>
                <a:cs typeface="Sakkal Majalla" pitchFamily="2" charset="-78"/>
              </a:rPr>
              <a:t>يقوم مدير الصفقة بمراسلة الشركة الكويتية للمقاصة وذلك للإستفسار عن حالة أسهم الشركة محل العرض حتى يتم إستثناء الأسهم التالية من النسبة المحققة: </a:t>
            </a:r>
          </a:p>
          <a:p>
            <a:pPr lvl="1" algn="just" rtl="1"/>
            <a:endParaRPr lang="ar-KW" sz="500" dirty="0">
              <a:latin typeface="Sakkal Majalla" pitchFamily="2" charset="-78"/>
              <a:cs typeface="Sakkal Majalla" pitchFamily="2" charset="-78"/>
            </a:endParaRPr>
          </a:p>
          <a:p>
            <a:pPr lvl="1" algn="just" rtl="1"/>
            <a:r>
              <a:rPr lang="ar-KW" dirty="0">
                <a:latin typeface="Sakkal Majalla" pitchFamily="2" charset="-78"/>
                <a:cs typeface="Sakkal Majalla" pitchFamily="2" charset="-78"/>
              </a:rPr>
              <a:t> محيدة.</a:t>
            </a:r>
          </a:p>
          <a:p>
            <a:pPr lvl="1" algn="just" rtl="1"/>
            <a:r>
              <a:rPr lang="ar-KW" dirty="0">
                <a:latin typeface="Sakkal Majalla" pitchFamily="2" charset="-78"/>
                <a:cs typeface="Sakkal Majalla" pitchFamily="2" charset="-78"/>
              </a:rPr>
              <a:t>مرهونة.</a:t>
            </a:r>
          </a:p>
          <a:p>
            <a:pPr lvl="1" algn="just" rtl="1"/>
            <a:r>
              <a:rPr lang="ar-KW" dirty="0" smtClean="0">
                <a:latin typeface="Sakkal Majalla" pitchFamily="2" charset="-78"/>
                <a:cs typeface="Sakkal Majalla" pitchFamily="2" charset="-78"/>
              </a:rPr>
              <a:t>أسهم </a:t>
            </a:r>
            <a:r>
              <a:rPr lang="ar-KW" dirty="0">
                <a:latin typeface="Sakkal Majalla" pitchFamily="2" charset="-78"/>
                <a:cs typeface="Sakkal Majalla" pitchFamily="2" charset="-78"/>
              </a:rPr>
              <a:t>أعضاء مجلس الإدارة</a:t>
            </a:r>
            <a:r>
              <a:rPr lang="ar-KW" dirty="0" smtClean="0">
                <a:latin typeface="Sakkal Majalla" pitchFamily="2" charset="-78"/>
                <a:cs typeface="Sakkal Majalla" pitchFamily="2" charset="-78"/>
              </a:rPr>
              <a:t>.</a:t>
            </a:r>
          </a:p>
          <a:p>
            <a:pPr lvl="1" algn="just" rtl="1"/>
            <a:r>
              <a:rPr lang="ar-KW" dirty="0" smtClean="0">
                <a:latin typeface="Sakkal Majalla" pitchFamily="2" charset="-78"/>
                <a:cs typeface="Sakkal Majalla" pitchFamily="2" charset="-78"/>
              </a:rPr>
              <a:t>أي أسباب أخرى.</a:t>
            </a:r>
            <a:endParaRPr lang="ar-KW" dirty="0"/>
          </a:p>
          <a:p>
            <a:pPr lvl="0" algn="r" rtl="1"/>
            <a:endParaRPr lang="ar-KW" sz="2400" dirty="0"/>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16</a:t>
            </a:fld>
            <a:endParaRPr lang="en-US" dirty="0"/>
          </a:p>
        </p:txBody>
      </p:sp>
    </p:spTree>
    <p:extLst>
      <p:ext uri="{BB962C8B-B14F-4D97-AF65-F5344CB8AC3E}">
        <p14:creationId xmlns:p14="http://schemas.microsoft.com/office/powerpoint/2010/main" val="591750274"/>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العاشرة: موافقة الهيئة على التنفيذ</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fontScale="92500" lnSpcReduction="20000"/>
          </a:bodyPr>
          <a:lstStyle/>
          <a:p>
            <a:pPr lvl="0" algn="just" rtl="1"/>
            <a:r>
              <a:rPr lang="ar-KW" dirty="0">
                <a:latin typeface="Sakkal Majalla" pitchFamily="2" charset="-78"/>
                <a:cs typeface="Sakkal Majalla" pitchFamily="2" charset="-78"/>
              </a:rPr>
              <a:t>ترسل الشركة الكويتية للمقاصة السجل النهائي للمساهمين بعملية الإستحواذ وعدد الأسهم والنسبة المحققة لمقدم العرض أو من ينوب عنه بعد إيداع شيك بقيمة العملية لدى الشركة الكويتية للمقاصة.</a:t>
            </a:r>
            <a:endParaRPr lang="en-US" dirty="0">
              <a:latin typeface="Sakkal Majalla" pitchFamily="2" charset="-78"/>
              <a:cs typeface="Sakkal Majalla" pitchFamily="2" charset="-78"/>
            </a:endParaRPr>
          </a:p>
          <a:p>
            <a:pPr algn="just" rtl="1"/>
            <a:r>
              <a:rPr lang="ar-KW" dirty="0" smtClean="0">
                <a:latin typeface="Sakkal Majalla" pitchFamily="2" charset="-78"/>
                <a:cs typeface="Sakkal Majalla" pitchFamily="2" charset="-78"/>
              </a:rPr>
              <a:t>يسلم </a:t>
            </a:r>
            <a:r>
              <a:rPr lang="ar-KW" dirty="0">
                <a:latin typeface="Sakkal Majalla" pitchFamily="2" charset="-78"/>
                <a:cs typeface="Sakkal Majalla" pitchFamily="2" charset="-78"/>
              </a:rPr>
              <a:t>مقدم </a:t>
            </a:r>
            <a:r>
              <a:rPr lang="ar-KW" dirty="0" smtClean="0">
                <a:latin typeface="Sakkal Majalla" pitchFamily="2" charset="-78"/>
                <a:cs typeface="Sakkal Majalla" pitchFamily="2" charset="-78"/>
              </a:rPr>
              <a:t>العرض للهيئة </a:t>
            </a:r>
            <a:r>
              <a:rPr lang="ar-KW" dirty="0">
                <a:latin typeface="Sakkal Majalla" pitchFamily="2" charset="-78"/>
                <a:cs typeface="Sakkal Majalla" pitchFamily="2" charset="-78"/>
              </a:rPr>
              <a:t>النسبة المحققة وسجل المساهمين المعتمد من قبل الشركة الكويتية للمقاصة وأي متطلبات أخرى .</a:t>
            </a:r>
          </a:p>
          <a:p>
            <a:pPr algn="just" rtl="1"/>
            <a:r>
              <a:rPr lang="ar-KW" dirty="0">
                <a:latin typeface="Sakkal Majalla" pitchFamily="2" charset="-78"/>
                <a:cs typeface="Sakkal Majalla" pitchFamily="2" charset="-78"/>
              </a:rPr>
              <a:t>يدفع مقدم العرض الرسوم </a:t>
            </a:r>
            <a:r>
              <a:rPr lang="ar-KW" dirty="0" smtClean="0">
                <a:latin typeface="Sakkal Majalla" pitchFamily="2" charset="-78"/>
                <a:cs typeface="Sakkal Majalla" pitchFamily="2" charset="-78"/>
              </a:rPr>
              <a:t>المحتسبة للهيئة </a:t>
            </a:r>
            <a:r>
              <a:rPr lang="ar-KW" dirty="0">
                <a:latin typeface="Sakkal Majalla" pitchFamily="2" charset="-78"/>
                <a:cs typeface="Sakkal Majalla" pitchFamily="2" charset="-78"/>
              </a:rPr>
              <a:t>من النسبة المحققة وذلك بموجب القرار رقم </a:t>
            </a:r>
            <a:r>
              <a:rPr lang="ar-KW" dirty="0" smtClean="0">
                <a:latin typeface="Sakkal Majalla" pitchFamily="2" charset="-78"/>
                <a:cs typeface="Sakkal Majalla" pitchFamily="2" charset="-78"/>
              </a:rPr>
              <a:t>(10) </a:t>
            </a:r>
            <a:r>
              <a:rPr lang="ar-KW" dirty="0">
                <a:latin typeface="Sakkal Majalla" pitchFamily="2" charset="-78"/>
                <a:cs typeface="Sakkal Majalla" pitchFamily="2" charset="-78"/>
              </a:rPr>
              <a:t>لسنة </a:t>
            </a:r>
            <a:r>
              <a:rPr lang="ar-KW" dirty="0" smtClean="0">
                <a:latin typeface="Sakkal Majalla" pitchFamily="2" charset="-78"/>
                <a:cs typeface="Sakkal Majalla" pitchFamily="2" charset="-78"/>
              </a:rPr>
              <a:t>2012 بشأن </a:t>
            </a:r>
            <a:r>
              <a:rPr lang="ar-SA" dirty="0" smtClean="0">
                <a:latin typeface="Sakkal Majalla" pitchFamily="2" charset="-78"/>
                <a:cs typeface="Sakkal Majalla" pitchFamily="2" charset="-78"/>
              </a:rPr>
              <a:t>جدول </a:t>
            </a:r>
            <a:r>
              <a:rPr lang="ar-SA" dirty="0">
                <a:latin typeface="Sakkal Majalla" pitchFamily="2" charset="-78"/>
                <a:cs typeface="Sakkal Majalla" pitchFamily="2" charset="-78"/>
              </a:rPr>
              <a:t>الرسوم الخاص بهيئة أسواق </a:t>
            </a:r>
            <a:r>
              <a:rPr lang="ar-SA" dirty="0" smtClean="0">
                <a:latin typeface="Sakkal Majalla" pitchFamily="2" charset="-78"/>
                <a:cs typeface="Sakkal Majalla" pitchFamily="2" charset="-78"/>
              </a:rPr>
              <a:t>المال</a:t>
            </a:r>
            <a:r>
              <a:rPr lang="ar-KW" dirty="0" smtClean="0">
                <a:latin typeface="Sakkal Majalla" pitchFamily="2" charset="-78"/>
                <a:cs typeface="Sakkal Majalla" pitchFamily="2" charset="-78"/>
              </a:rPr>
              <a:t>.</a:t>
            </a:r>
            <a:r>
              <a:rPr lang="ar-SA" dirty="0" smtClean="0">
                <a:latin typeface="Sakkal Majalla" pitchFamily="2" charset="-78"/>
                <a:cs typeface="Sakkal Majalla" pitchFamily="2" charset="-78"/>
              </a:rPr>
              <a:t> </a:t>
            </a:r>
            <a:endParaRPr lang="ar-KW" dirty="0" smtClean="0">
              <a:latin typeface="Sakkal Majalla" pitchFamily="2" charset="-78"/>
              <a:cs typeface="Sakkal Majalla" pitchFamily="2" charset="-78"/>
            </a:endParaRPr>
          </a:p>
          <a:p>
            <a:pPr algn="just" rtl="1"/>
            <a:r>
              <a:rPr lang="ar-KW" dirty="0" smtClean="0">
                <a:latin typeface="Sakkal Majalla" pitchFamily="2" charset="-78"/>
                <a:cs typeface="Sakkal Majalla" pitchFamily="2" charset="-78"/>
              </a:rPr>
              <a:t>من ثم توافق الهيئة على تنفيذ العملية بعد التأكد من صحة الإجراءات والبيانات المرفقه. كالنسبة المحققه،سجل المساهمين، الخ...</a:t>
            </a:r>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17</a:t>
            </a:fld>
            <a:endParaRPr lang="en-US" dirty="0"/>
          </a:p>
        </p:txBody>
      </p:sp>
    </p:spTree>
    <p:extLst>
      <p:ext uri="{BB962C8B-B14F-4D97-AF65-F5344CB8AC3E}">
        <p14:creationId xmlns:p14="http://schemas.microsoft.com/office/powerpoint/2010/main" val="76735817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3"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11: إجراءات تنفيذ الإستحواذ</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just" rtl="1"/>
            <a:r>
              <a:rPr lang="ar-KW" dirty="0">
                <a:latin typeface="Sakkal Majalla" pitchFamily="2" charset="-78"/>
                <a:cs typeface="Sakkal Majalla" pitchFamily="2" charset="-78"/>
              </a:rPr>
              <a:t>بعد </a:t>
            </a:r>
            <a:r>
              <a:rPr lang="ar-KW" dirty="0" smtClean="0">
                <a:latin typeface="Sakkal Majalla" pitchFamily="2" charset="-78"/>
                <a:cs typeface="Sakkal Majalla" pitchFamily="2" charset="-78"/>
              </a:rPr>
              <a:t>اصدار </a:t>
            </a:r>
            <a:r>
              <a:rPr lang="ar-KW" dirty="0">
                <a:latin typeface="Sakkal Majalla" pitchFamily="2" charset="-78"/>
                <a:cs typeface="Sakkal Majalla" pitchFamily="2" charset="-78"/>
              </a:rPr>
              <a:t>الهيئة قرارها بالموافقة على تنفيذ عملية الإستحواذ ، يتم نقل ملكية الأسهم </a:t>
            </a:r>
            <a:r>
              <a:rPr lang="ar-KW" u="sng" dirty="0">
                <a:latin typeface="Sakkal Majalla" pitchFamily="2" charset="-78"/>
                <a:cs typeface="Sakkal Majalla" pitchFamily="2" charset="-78"/>
              </a:rPr>
              <a:t>خارج نظام التداول</a:t>
            </a:r>
            <a:r>
              <a:rPr lang="ar-KW" dirty="0">
                <a:latin typeface="Sakkal Majalla" pitchFamily="2" charset="-78"/>
                <a:cs typeface="Sakkal Majalla" pitchFamily="2" charset="-78"/>
              </a:rPr>
              <a:t> من خلال </a:t>
            </a:r>
            <a:r>
              <a:rPr lang="ar-KW" u="sng" dirty="0">
                <a:latin typeface="Sakkal Majalla" pitchFamily="2" charset="-78"/>
                <a:cs typeface="Sakkal Majalla" pitchFamily="2" charset="-78"/>
              </a:rPr>
              <a:t>محضر بيع أسهم</a:t>
            </a:r>
            <a:r>
              <a:rPr lang="ar-KW" dirty="0">
                <a:latin typeface="Sakkal Majalla" pitchFamily="2" charset="-78"/>
                <a:cs typeface="Sakkal Majalla" pitchFamily="2" charset="-78"/>
              </a:rPr>
              <a:t> لدى بورصة الأوراق المالية.</a:t>
            </a:r>
            <a:endParaRPr lang="en-US" dirty="0">
              <a:latin typeface="Sakkal Majalla" pitchFamily="2" charset="-78"/>
              <a:cs typeface="Sakkal Majalla" pitchFamily="2" charset="-78"/>
            </a:endParaRPr>
          </a:p>
          <a:p>
            <a:pPr algn="r" rtl="1"/>
            <a:r>
              <a:rPr lang="ar-KW" dirty="0" smtClean="0">
                <a:latin typeface="Sakkal Majalla" pitchFamily="2" charset="-78"/>
                <a:cs typeface="Sakkal Majalla" pitchFamily="2" charset="-78"/>
              </a:rPr>
              <a:t>تقوم </a:t>
            </a:r>
            <a:r>
              <a:rPr lang="ar-KW" dirty="0">
                <a:latin typeface="Sakkal Majalla" pitchFamily="2" charset="-78"/>
                <a:cs typeface="Sakkal Majalla" pitchFamily="2" charset="-78"/>
              </a:rPr>
              <a:t>الشركة الكويتية للمقاصة بتسوية العملية مع مدير عملية الاستحواذ من خلال تحويل الأسهم مقابل دفع قيمتها ونقل الملكية وذلك وفقاً لآلية تسوية الصفقات المتبعة لدى بورصة الأوراق </a:t>
            </a:r>
            <a:r>
              <a:rPr lang="ar-KW" dirty="0" smtClean="0">
                <a:latin typeface="Sakkal Majalla" pitchFamily="2" charset="-78"/>
                <a:cs typeface="Sakkal Majalla" pitchFamily="2" charset="-78"/>
              </a:rPr>
              <a:t>المالية.</a:t>
            </a:r>
          </a:p>
          <a:p>
            <a:pPr lvl="0" algn="r" rtl="1"/>
            <a:r>
              <a:rPr lang="ar-KW" dirty="0">
                <a:latin typeface="Sakkal Majalla" pitchFamily="2" charset="-78"/>
                <a:cs typeface="Sakkal Majalla" pitchFamily="2" charset="-78"/>
              </a:rPr>
              <a:t>يتم الإعلان </a:t>
            </a:r>
            <a:r>
              <a:rPr lang="ar-KW" dirty="0" smtClean="0">
                <a:latin typeface="Sakkal Majalla" pitchFamily="2" charset="-78"/>
                <a:cs typeface="Sakkal Majalla" pitchFamily="2" charset="-78"/>
              </a:rPr>
              <a:t>عن تنفيذ </a:t>
            </a:r>
            <a:r>
              <a:rPr lang="ar-KW" dirty="0">
                <a:latin typeface="Sakkal Majalla" pitchFamily="2" charset="-78"/>
                <a:cs typeface="Sakkal Majalla" pitchFamily="2" charset="-78"/>
              </a:rPr>
              <a:t>عملية الاستحواذ في الموقع الاكتروني الخاص ببورصة الأوراق المالية وشريط التداول بالإضافة الى النشر في الجريدة الرسمية (الكويت اليوم).</a:t>
            </a:r>
            <a:endParaRPr lang="en-US" dirty="0">
              <a:latin typeface="Sakkal Majalla" pitchFamily="2" charset="-78"/>
              <a:cs typeface="Sakkal Majalla" pitchFamily="2" charset="-78"/>
            </a:endParaRPr>
          </a:p>
          <a:p>
            <a:pPr algn="r" rtl="1"/>
            <a:endParaRPr lang="en-US" dirty="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18</a:t>
            </a:fld>
            <a:endParaRPr lang="en-US" dirty="0"/>
          </a:p>
        </p:txBody>
      </p:sp>
    </p:spTree>
    <p:extLst>
      <p:ext uri="{BB962C8B-B14F-4D97-AF65-F5344CB8AC3E}">
        <p14:creationId xmlns:p14="http://schemas.microsoft.com/office/powerpoint/2010/main" val="20777794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الرسوم</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algn="r" rtl="1"/>
            <a:r>
              <a:rPr lang="ar-SA" dirty="0" smtClean="0">
                <a:latin typeface="Sakkal Majalla" pitchFamily="2" charset="-78"/>
                <a:cs typeface="Sakkal Majalla" pitchFamily="2" charset="-78"/>
              </a:rPr>
              <a:t>بالإشارة </a:t>
            </a:r>
            <a:r>
              <a:rPr lang="ar-SA" dirty="0">
                <a:latin typeface="Sakkal Majalla" pitchFamily="2" charset="-78"/>
                <a:cs typeface="Sakkal Majalla" pitchFamily="2" charset="-78"/>
              </a:rPr>
              <a:t>الى قرار الهيئة رقم 10 لسنة 2012 بشأن جدول الرسوم الخاص بهيئة أسواق المال تنقسم الرسوم إلى :-</a:t>
            </a:r>
            <a:endParaRPr lang="en-US" sz="2400" dirty="0">
              <a:latin typeface="Sakkal Majalla" pitchFamily="2" charset="-78"/>
              <a:cs typeface="Sakkal Majalla" pitchFamily="2" charset="-78"/>
            </a:endParaRPr>
          </a:p>
          <a:p>
            <a:pPr lvl="0" algn="r" rtl="1"/>
            <a:r>
              <a:rPr lang="ar-SA" dirty="0">
                <a:latin typeface="Sakkal Majalla" pitchFamily="2" charset="-78"/>
                <a:cs typeface="Sakkal Majalla" pitchFamily="2" charset="-78"/>
              </a:rPr>
              <a:t>رسوم دراسة مستند العرض، تدفع من قبل مقدم العرض عند تقديم الطلب و تكون ثابتة مقدارها 10,000 دينار كويتي.</a:t>
            </a:r>
            <a:endParaRPr lang="en-US" sz="2400" dirty="0">
              <a:latin typeface="Sakkal Majalla" pitchFamily="2" charset="-78"/>
              <a:cs typeface="Sakkal Majalla" pitchFamily="2" charset="-78"/>
            </a:endParaRPr>
          </a:p>
          <a:p>
            <a:pPr lvl="0" algn="r" rtl="1"/>
            <a:r>
              <a:rPr lang="ar-SA" dirty="0">
                <a:latin typeface="Sakkal Majalla" pitchFamily="2" charset="-78"/>
                <a:cs typeface="Sakkal Majalla" pitchFamily="2" charset="-78"/>
              </a:rPr>
              <a:t>رسوم تنيفذ الصفقة، تدفع من قبل مقدم العرض بمبلغ يعادل واحد من الألف من إجمالي الصفقة و بما لا يزيد عن مبلغ 250,000 دينار كويتي لإجمالي الرسوم و ذلك بعد تجميع الأسهم من قبل مدير الصفقة و عند توقيع محضر البيع.</a:t>
            </a:r>
            <a:endParaRPr lang="en-US" sz="2400" dirty="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19</a:t>
            </a:fld>
            <a:endParaRPr lang="en-US" dirty="0"/>
          </a:p>
        </p:txBody>
      </p:sp>
    </p:spTree>
    <p:extLst>
      <p:ext uri="{BB962C8B-B14F-4D97-AF65-F5344CB8AC3E}">
        <p14:creationId xmlns:p14="http://schemas.microsoft.com/office/powerpoint/2010/main" val="15291355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مفاهيم عامة: </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565564" y="1524000"/>
            <a:ext cx="7543800" cy="3657600"/>
          </a:xfrm>
        </p:spPr>
        <p:txBody>
          <a:bodyPr rtlCol="0">
            <a:noAutofit/>
          </a:bodyPr>
          <a:lstStyle/>
          <a:p>
            <a:pPr lvl="0" algn="r" rtl="1"/>
            <a:r>
              <a:rPr lang="ar-SA" sz="3300" dirty="0">
                <a:latin typeface="Sakkal Majalla" pitchFamily="2" charset="-78"/>
                <a:cs typeface="Sakkal Majalla" pitchFamily="2" charset="-78"/>
              </a:rPr>
              <a:t>المقصود بعرض الاستحواذ هو العرض أو المحاولة أو الطلب لتملك :- </a:t>
            </a:r>
            <a:endParaRPr lang="en-US" sz="3300" dirty="0">
              <a:latin typeface="Sakkal Majalla" pitchFamily="2" charset="-78"/>
              <a:cs typeface="Sakkal Majalla" pitchFamily="2" charset="-78"/>
            </a:endParaRPr>
          </a:p>
          <a:p>
            <a:pPr lvl="1" algn="r" rtl="1"/>
            <a:r>
              <a:rPr lang="ar-SA" dirty="0">
                <a:latin typeface="Sakkal Majalla" pitchFamily="2" charset="-78"/>
                <a:cs typeface="Sakkal Majalla" pitchFamily="2" charset="-78"/>
              </a:rPr>
              <a:t>جميع أسهم شركة مدرجة أو جميع الأسهم الخاصة بأي فئة أو فئات ضمن شركة مدرجة, وذلك بخلاف الأسهم التي يملكها مقدم  العرض أو الأطراف التابعة له أو المتحالفة معه في تاريخ تقديم العرض </a:t>
            </a:r>
            <a:r>
              <a:rPr lang="ar-SA" b="1" dirty="0">
                <a:latin typeface="Sakkal Majalla" pitchFamily="2" charset="-78"/>
                <a:cs typeface="Sakkal Majalla" pitchFamily="2" charset="-78"/>
              </a:rPr>
              <a:t>(استحواذ اختياري).</a:t>
            </a:r>
            <a:endParaRPr lang="en-US" b="1" dirty="0">
              <a:latin typeface="Sakkal Majalla" pitchFamily="2" charset="-78"/>
              <a:cs typeface="Sakkal Majalla" pitchFamily="2" charset="-78"/>
            </a:endParaRPr>
          </a:p>
          <a:p>
            <a:pPr lvl="1" algn="r" rtl="1"/>
            <a:r>
              <a:rPr lang="ar-SA" dirty="0">
                <a:latin typeface="Sakkal Majalla" pitchFamily="2" charset="-78"/>
                <a:cs typeface="Sakkal Majalla" pitchFamily="2" charset="-78"/>
              </a:rPr>
              <a:t>  جميع الأسهم المتبقية في الشركة محل العرض، و التي يتم طلب شرائها من جميع حملة الأسهم الآخرين في تلك الشركة، نتيجة حيازة مقدم العرض و الأطراف التابعة له و المتحالفة معه لنسبة أغلبية في الشركة تمكنه من السيطرة على مجلس الإدارة </a:t>
            </a:r>
            <a:r>
              <a:rPr lang="ar-SA" b="1" dirty="0">
                <a:latin typeface="Sakkal Majalla" pitchFamily="2" charset="-78"/>
                <a:cs typeface="Sakkal Majalla" pitchFamily="2" charset="-78"/>
              </a:rPr>
              <a:t>(استحواذ إلزامي).</a:t>
            </a:r>
            <a:endParaRPr lang="en-US" b="1" dirty="0">
              <a:latin typeface="Sakkal Majalla" pitchFamily="2" charset="-78"/>
              <a:cs typeface="Sakkal Majalla" pitchFamily="2" charset="-78"/>
            </a:endParaRPr>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2</a:t>
            </a:fld>
            <a:endParaRPr lang="en-US" dirty="0"/>
          </a:p>
        </p:txBody>
      </p:sp>
    </p:spTree>
    <p:extLst>
      <p:ext uri="{BB962C8B-B14F-4D97-AF65-F5344CB8AC3E}">
        <p14:creationId xmlns:p14="http://schemas.microsoft.com/office/powerpoint/2010/main" val="3697209314"/>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 y="0"/>
            <a:ext cx="9106786" cy="6826818"/>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5" name="Slide Number Placeholder 4"/>
          <p:cNvSpPr>
            <a:spLocks noGrp="1"/>
          </p:cNvSpPr>
          <p:nvPr>
            <p:ph type="sldNum" sz="quarter" idx="12"/>
          </p:nvPr>
        </p:nvSpPr>
        <p:spPr/>
        <p:txBody>
          <a:bodyPr/>
          <a:lstStyle/>
          <a:p>
            <a:pPr>
              <a:defRPr/>
            </a:pPr>
            <a:fld id="{F7821054-1A27-4A9A-A7A0-F0BD3A5E28C0}" type="slidenum">
              <a:rPr lang="en-US" smtClean="0"/>
              <a:pPr>
                <a:defRPr/>
              </a:pPr>
              <a:t>20</a:t>
            </a:fld>
            <a:endParaRPr lang="en-US" dirty="0"/>
          </a:p>
        </p:txBody>
      </p:sp>
      <p:sp>
        <p:nvSpPr>
          <p:cNvPr id="6" name="TextBox 5"/>
          <p:cNvSpPr txBox="1"/>
          <p:nvPr/>
        </p:nvSpPr>
        <p:spPr>
          <a:xfrm>
            <a:off x="2057400" y="2438400"/>
            <a:ext cx="6019800" cy="1107996"/>
          </a:xfrm>
          <a:prstGeom prst="rect">
            <a:avLst/>
          </a:prstGeom>
          <a:noFill/>
        </p:spPr>
        <p:txBody>
          <a:bodyPr wrap="square" rtlCol="0">
            <a:spAutoFit/>
          </a:bodyPr>
          <a:lstStyle/>
          <a:p>
            <a:pPr algn="r" rtl="1"/>
            <a:r>
              <a:rPr lang="ar-KW" sz="6600" dirty="0" smtClean="0"/>
              <a:t>مع جزيل الشكر،،،</a:t>
            </a:r>
            <a:endParaRPr lang="en-US" sz="6600" dirty="0"/>
          </a:p>
        </p:txBody>
      </p:sp>
    </p:spTree>
    <p:extLst>
      <p:ext uri="{BB962C8B-B14F-4D97-AF65-F5344CB8AC3E}">
        <p14:creationId xmlns:p14="http://schemas.microsoft.com/office/powerpoint/2010/main" val="19682410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المادة (271)</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565564" y="1524000"/>
            <a:ext cx="7543800" cy="3657600"/>
          </a:xfrm>
        </p:spPr>
        <p:txBody>
          <a:bodyPr rtlCol="0">
            <a:noAutofit/>
          </a:bodyPr>
          <a:lstStyle/>
          <a:p>
            <a:pPr marL="0" indent="0" algn="just" rtl="1">
              <a:buNone/>
            </a:pPr>
            <a:r>
              <a:rPr lang="ar-KW" dirty="0" smtClean="0">
                <a:latin typeface="Sakkal Majalla" pitchFamily="2" charset="-78"/>
                <a:cs typeface="Sakkal Majalla" pitchFamily="2" charset="-78"/>
              </a:rPr>
              <a:t>يلتزم </a:t>
            </a:r>
            <a:r>
              <a:rPr lang="ar-KW" dirty="0">
                <a:latin typeface="Sakkal Majalla" pitchFamily="2" charset="-78"/>
                <a:cs typeface="Sakkal Majalla" pitchFamily="2" charset="-78"/>
              </a:rPr>
              <a:t>أي </a:t>
            </a:r>
            <a:r>
              <a:rPr lang="ar-KW" b="1" dirty="0">
                <a:latin typeface="Sakkal Majalla" pitchFamily="2" charset="-78"/>
                <a:cs typeface="Sakkal Majalla" pitchFamily="2" charset="-78"/>
              </a:rPr>
              <a:t>شخص</a:t>
            </a:r>
            <a:r>
              <a:rPr lang="ar-KW" dirty="0">
                <a:latin typeface="Sakkal Majalla" pitchFamily="2" charset="-78"/>
                <a:cs typeface="Sakkal Majalla" pitchFamily="2" charset="-78"/>
              </a:rPr>
              <a:t> أو </a:t>
            </a:r>
            <a:r>
              <a:rPr lang="ar-KW" b="1" dirty="0">
                <a:latin typeface="Sakkal Majalla" pitchFamily="2" charset="-78"/>
                <a:cs typeface="Sakkal Majalla" pitchFamily="2" charset="-78"/>
              </a:rPr>
              <a:t>مجموعة</a:t>
            </a:r>
            <a:r>
              <a:rPr lang="ar-KW" dirty="0">
                <a:latin typeface="Sakkal Majalla" pitchFamily="2" charset="-78"/>
                <a:cs typeface="Sakkal Majalla" pitchFamily="2" charset="-78"/>
              </a:rPr>
              <a:t> من الأطراف </a:t>
            </a:r>
            <a:r>
              <a:rPr lang="ar-KW" b="1" dirty="0">
                <a:latin typeface="Sakkal Majalla" pitchFamily="2" charset="-78"/>
                <a:cs typeface="Sakkal Majalla" pitchFamily="2" charset="-78"/>
              </a:rPr>
              <a:t>التابعة له أو المتحالفة معه</a:t>
            </a:r>
            <a:r>
              <a:rPr lang="ar-KW" dirty="0">
                <a:latin typeface="Sakkal Majalla" pitchFamily="2" charset="-78"/>
                <a:cs typeface="Sakkal Majalla" pitchFamily="2" charset="-78"/>
              </a:rPr>
              <a:t>، خلال ثلاثين يوما</a:t>
            </a:r>
            <a:r>
              <a:rPr lang="ar-KW" b="1" dirty="0">
                <a:latin typeface="Sakkal Majalla" pitchFamily="2" charset="-78"/>
                <a:cs typeface="Sakkal Majalla" pitchFamily="2" charset="-78"/>
              </a:rPr>
              <a:t> </a:t>
            </a:r>
            <a:r>
              <a:rPr lang="ar-KW" dirty="0" smtClean="0">
                <a:latin typeface="Sakkal Majalla" pitchFamily="2" charset="-78"/>
                <a:cs typeface="Sakkal Majalla" pitchFamily="2" charset="-78"/>
              </a:rPr>
              <a:t>من حصوله </a:t>
            </a:r>
            <a:r>
              <a:rPr lang="ar-KW" dirty="0">
                <a:latin typeface="Sakkal Majalla" pitchFamily="2" charset="-78"/>
                <a:cs typeface="Sakkal Majalla" pitchFamily="2" charset="-78"/>
              </a:rPr>
              <a:t>بصورة مباشرة أو غير مباشرة على ملكية </a:t>
            </a:r>
            <a:r>
              <a:rPr lang="ar-KW" b="1" dirty="0">
                <a:latin typeface="Sakkal Majalla" pitchFamily="2" charset="-78"/>
                <a:cs typeface="Sakkal Majalla" pitchFamily="2" charset="-78"/>
              </a:rPr>
              <a:t>تزيد على 30% </a:t>
            </a:r>
            <a:r>
              <a:rPr lang="ar-KW" dirty="0">
                <a:latin typeface="Sakkal Majalla" pitchFamily="2" charset="-78"/>
                <a:cs typeface="Sakkal Majalla" pitchFamily="2" charset="-78"/>
              </a:rPr>
              <a:t>من الأسهم المتمتعة بحق التصويت لشركة مدرجة في البورصة، أن </a:t>
            </a:r>
            <a:r>
              <a:rPr lang="ar-KW" b="1" dirty="0">
                <a:latin typeface="Sakkal Majalla" pitchFamily="2" charset="-78"/>
                <a:cs typeface="Sakkal Majalla" pitchFamily="2" charset="-78"/>
              </a:rPr>
              <a:t>يبادر </a:t>
            </a:r>
            <a:r>
              <a:rPr lang="ar-KW" dirty="0">
                <a:latin typeface="Sakkal Majalla" pitchFamily="2" charset="-78"/>
                <a:cs typeface="Sakkal Majalla" pitchFamily="2" charset="-78"/>
              </a:rPr>
              <a:t>بتقديم عرض إستحواذ على جميع الأسهم المتبقية من الفئة ذاتها، وذلك طبقا للضوابط التي تحددها هذه اللائحة والتعليمات التي تصدرها الهيئة، </a:t>
            </a:r>
            <a:r>
              <a:rPr lang="ar-KW" dirty="0" smtClean="0">
                <a:latin typeface="Sakkal Majalla" pitchFamily="2" charset="-78"/>
                <a:cs typeface="Sakkal Majalla" pitchFamily="2" charset="-78"/>
              </a:rPr>
              <a:t>ويستثنى من هذا الحكم الإستحواذ الذي تقرر الهيئة إعفاءه مراعاة للمصلحة العامة ومصالح باقي المساهمين، ويصدر قرار الإعفاء مكتوباً ومسبباً.</a:t>
            </a:r>
            <a:endParaRPr lang="en-US" dirty="0">
              <a:latin typeface="Sakkal Majalla" pitchFamily="2" charset="-78"/>
              <a:cs typeface="Sakkal Majalla" pitchFamily="2" charset="-78"/>
            </a:endParaRPr>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3</a:t>
            </a:fld>
            <a:endParaRPr lang="en-US" dirty="0"/>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الأطراف المعنية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85900" y="1752600"/>
            <a:ext cx="7543800" cy="3124200"/>
          </a:xfrm>
        </p:spPr>
        <p:txBody>
          <a:bodyPr rtlCol="0">
            <a:normAutofit/>
          </a:bodyPr>
          <a:lstStyle/>
          <a:p>
            <a:pPr marL="0" lvl="0" indent="0" algn="r" rtl="1">
              <a:buNone/>
            </a:pPr>
            <a:r>
              <a:rPr lang="ar-KW" sz="2400" b="1" dirty="0" smtClean="0">
                <a:latin typeface="Sakkal Majalla" pitchFamily="2" charset="-78"/>
                <a:cs typeface="Sakkal Majalla" pitchFamily="2" charset="-78"/>
              </a:rPr>
              <a:t>م</a:t>
            </a:r>
            <a:r>
              <a:rPr lang="ar-SA" sz="2400" b="1" dirty="0" smtClean="0">
                <a:latin typeface="Sakkal Majalla" pitchFamily="2" charset="-78"/>
                <a:cs typeface="Sakkal Majalla" pitchFamily="2" charset="-78"/>
              </a:rPr>
              <a:t>قدم </a:t>
            </a:r>
            <a:r>
              <a:rPr lang="ar-SA" sz="2400" b="1" dirty="0">
                <a:latin typeface="Sakkal Majalla" pitchFamily="2" charset="-78"/>
                <a:cs typeface="Sakkal Majalla" pitchFamily="2" charset="-78"/>
              </a:rPr>
              <a:t>العرض:- </a:t>
            </a:r>
            <a:endParaRPr lang="en-US" sz="2400" b="1" dirty="0">
              <a:latin typeface="Sakkal Majalla" pitchFamily="2" charset="-78"/>
              <a:cs typeface="Sakkal Majalla" pitchFamily="2" charset="-78"/>
            </a:endParaRPr>
          </a:p>
          <a:p>
            <a:pPr marL="0" indent="0" algn="r" rtl="1">
              <a:buNone/>
            </a:pPr>
            <a:r>
              <a:rPr lang="ar-SA" sz="2400" dirty="0" smtClean="0">
                <a:latin typeface="Sakkal Majalla" pitchFamily="2" charset="-78"/>
                <a:cs typeface="Sakkal Majalla" pitchFamily="2" charset="-78"/>
              </a:rPr>
              <a:t>أي </a:t>
            </a:r>
            <a:r>
              <a:rPr lang="ar-SA" sz="2400" dirty="0">
                <a:latin typeface="Sakkal Majalla" pitchFamily="2" charset="-78"/>
                <a:cs typeface="Sakkal Majalla" pitchFamily="2" charset="-78"/>
              </a:rPr>
              <a:t>شخص يقدم عرض استحواذ أو ينوي تقديمه</a:t>
            </a:r>
            <a:r>
              <a:rPr lang="ar-SA" sz="2400" dirty="0" smtClean="0">
                <a:latin typeface="Sakkal Majalla" pitchFamily="2" charset="-78"/>
                <a:cs typeface="Sakkal Majalla" pitchFamily="2" charset="-78"/>
              </a:rPr>
              <a:t>.</a:t>
            </a:r>
            <a:endParaRPr lang="ar-KW" sz="2400" dirty="0" smtClean="0">
              <a:latin typeface="Sakkal Majalla" pitchFamily="2" charset="-78"/>
              <a:cs typeface="Sakkal Majalla" pitchFamily="2" charset="-78"/>
            </a:endParaRPr>
          </a:p>
          <a:p>
            <a:pPr marL="0" indent="0" algn="r" rtl="1">
              <a:buNone/>
            </a:pPr>
            <a:endParaRPr lang="en-US" sz="2400" dirty="0">
              <a:latin typeface="Sakkal Majalla" pitchFamily="2" charset="-78"/>
              <a:cs typeface="Sakkal Majalla" pitchFamily="2" charset="-78"/>
            </a:endParaRPr>
          </a:p>
          <a:p>
            <a:pPr marL="0" lvl="0" indent="0" algn="r" rtl="1">
              <a:buNone/>
            </a:pPr>
            <a:r>
              <a:rPr lang="ar-SA" sz="2400" b="1" dirty="0">
                <a:latin typeface="Sakkal Majalla" pitchFamily="2" charset="-78"/>
                <a:cs typeface="Sakkal Majalla" pitchFamily="2" charset="-78"/>
              </a:rPr>
              <a:t>الشركة محل </a:t>
            </a:r>
            <a:r>
              <a:rPr lang="ar-SA" sz="2400" b="1" dirty="0" smtClean="0">
                <a:latin typeface="Sakkal Majalla" pitchFamily="2" charset="-78"/>
                <a:cs typeface="Sakkal Majalla" pitchFamily="2" charset="-78"/>
              </a:rPr>
              <a:t>العرض:</a:t>
            </a:r>
            <a:r>
              <a:rPr lang="ar-KW" sz="2400" b="1" dirty="0" smtClean="0">
                <a:latin typeface="Sakkal Majalla" pitchFamily="2" charset="-78"/>
                <a:cs typeface="Sakkal Majalla" pitchFamily="2" charset="-78"/>
              </a:rPr>
              <a:t>- </a:t>
            </a:r>
          </a:p>
          <a:p>
            <a:pPr marL="0" lvl="0" indent="0" algn="r" rtl="1">
              <a:buNone/>
            </a:pPr>
            <a:r>
              <a:rPr lang="ar-SA" sz="2400" dirty="0" smtClean="0">
                <a:latin typeface="Sakkal Majalla" pitchFamily="2" charset="-78"/>
                <a:cs typeface="Sakkal Majalla" pitchFamily="2" charset="-78"/>
              </a:rPr>
              <a:t>أي </a:t>
            </a:r>
            <a:r>
              <a:rPr lang="ar-SA" sz="2400" dirty="0">
                <a:latin typeface="Sakkal Majalla" pitchFamily="2" charset="-78"/>
                <a:cs typeface="Sakkal Majalla" pitchFamily="2" charset="-78"/>
              </a:rPr>
              <a:t>شركة </a:t>
            </a:r>
            <a:r>
              <a:rPr lang="ar-SA" sz="2400" dirty="0" smtClean="0">
                <a:latin typeface="Sakkal Majalla" pitchFamily="2" charset="-78"/>
                <a:cs typeface="Sakkal Majalla" pitchFamily="2" charset="-78"/>
              </a:rPr>
              <a:t>مدرجة</a:t>
            </a:r>
            <a:r>
              <a:rPr lang="ar-KW" sz="2400" dirty="0" smtClean="0">
                <a:latin typeface="Sakkal Majalla" pitchFamily="2" charset="-78"/>
                <a:cs typeface="Sakkal Majalla" pitchFamily="2" charset="-78"/>
              </a:rPr>
              <a:t>،</a:t>
            </a:r>
            <a:r>
              <a:rPr lang="ar-SA" sz="2400" dirty="0" smtClean="0">
                <a:latin typeface="Sakkal Majalla" pitchFamily="2" charset="-78"/>
                <a:cs typeface="Sakkal Majalla" pitchFamily="2" charset="-78"/>
              </a:rPr>
              <a:t> </a:t>
            </a:r>
            <a:r>
              <a:rPr lang="ar-SA" sz="2400" dirty="0">
                <a:latin typeface="Sakkal Majalla" pitchFamily="2" charset="-78"/>
                <a:cs typeface="Sakkal Majalla" pitchFamily="2" charset="-78"/>
              </a:rPr>
              <a:t>أو غير مدرجة في حال الاستحواذ </a:t>
            </a:r>
            <a:r>
              <a:rPr lang="ar-SA" sz="2400" dirty="0" smtClean="0">
                <a:latin typeface="Sakkal Majalla" pitchFamily="2" charset="-78"/>
                <a:cs typeface="Sakkal Majalla" pitchFamily="2" charset="-78"/>
              </a:rPr>
              <a:t>العكسي</a:t>
            </a:r>
            <a:r>
              <a:rPr lang="ar-KW" sz="2400" dirty="0" smtClean="0">
                <a:latin typeface="Sakkal Majalla" pitchFamily="2" charset="-78"/>
                <a:cs typeface="Sakkal Majalla" pitchFamily="2" charset="-78"/>
              </a:rPr>
              <a:t>،</a:t>
            </a:r>
            <a:r>
              <a:rPr lang="ar-SA" sz="2400" dirty="0" smtClean="0">
                <a:latin typeface="Sakkal Majalla" pitchFamily="2" charset="-78"/>
                <a:cs typeface="Sakkal Majalla" pitchFamily="2" charset="-78"/>
              </a:rPr>
              <a:t> </a:t>
            </a:r>
            <a:r>
              <a:rPr lang="ar-SA" sz="2400" dirty="0">
                <a:latin typeface="Sakkal Majalla" pitchFamily="2" charset="-78"/>
                <a:cs typeface="Sakkal Majalla" pitchFamily="2" charset="-78"/>
              </a:rPr>
              <a:t>تم تقديم عرض استحواذ بشأن اسهمها</a:t>
            </a:r>
            <a:r>
              <a:rPr lang="ar-SA" sz="2400" dirty="0" smtClean="0">
                <a:latin typeface="Sakkal Majalla" pitchFamily="2" charset="-78"/>
                <a:cs typeface="Sakkal Majalla" pitchFamily="2" charset="-78"/>
              </a:rPr>
              <a:t>.</a:t>
            </a:r>
            <a:endParaRPr lang="ar-KW" sz="2400" dirty="0" smtClean="0">
              <a:latin typeface="Sakkal Majalla" pitchFamily="2" charset="-78"/>
              <a:cs typeface="Sakkal Majalla" pitchFamily="2" charset="-78"/>
            </a:endParaRPr>
          </a:p>
          <a:p>
            <a:pPr marL="0" lvl="0" indent="0" algn="r" rtl="1">
              <a:buNone/>
            </a:pPr>
            <a:endParaRPr lang="en-US" sz="2400" dirty="0"/>
          </a:p>
          <a:p>
            <a:pPr marL="0" indent="0" algn="r" rtl="1" fontAlgn="auto">
              <a:spcAft>
                <a:spcPts val="0"/>
              </a:spcAft>
              <a:buNone/>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4</a:t>
            </a:fld>
            <a:endParaRPr lang="en-US" dirty="0"/>
          </a:p>
        </p:txBody>
      </p:sp>
    </p:spTree>
    <p:extLst>
      <p:ext uri="{BB962C8B-B14F-4D97-AF65-F5344CB8AC3E}">
        <p14:creationId xmlns:p14="http://schemas.microsoft.com/office/powerpoint/2010/main" val="5182564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additive="base">
                                        <p:cTn id="12"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 calcmode="lin" valueType="num">
                                      <p:cBhvr additive="base">
                                        <p:cTn id="1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 calcmode="lin" valueType="num">
                                      <p:cBhvr additive="base">
                                        <p:cTn id="22"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إجراءات العرض الإلزامي</a:t>
            </a:r>
            <a:br>
              <a:rPr lang="ar-KW" sz="4000" u="sng" dirty="0" smtClean="0">
                <a:latin typeface="Sakkal Majalla" pitchFamily="2" charset="-78"/>
                <a:cs typeface="Sakkal Majalla" pitchFamily="2" charset="-78"/>
              </a:rPr>
            </a:b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557309"/>
            <a:ext cx="7543800" cy="4995891"/>
          </a:xfrm>
        </p:spPr>
        <p:txBody>
          <a:bodyPr rtlCol="0">
            <a:normAutofit/>
          </a:bodyPr>
          <a:lstStyle/>
          <a:p>
            <a:pPr marL="0" lvl="0" indent="0" algn="just" rtl="1">
              <a:buNone/>
            </a:pPr>
            <a:r>
              <a:rPr lang="ar-KW" sz="2400" dirty="0" smtClean="0">
                <a:latin typeface="Sakkal Majalla" pitchFamily="2" charset="-78"/>
                <a:cs typeface="Sakkal Majalla" pitchFamily="2" charset="-78"/>
              </a:rPr>
              <a:t>سيتم </a:t>
            </a:r>
            <a:r>
              <a:rPr lang="ar-KW" sz="2400" dirty="0">
                <a:latin typeface="Sakkal Majalla" pitchFamily="2" charset="-78"/>
                <a:cs typeface="Sakkal Majalla" pitchFamily="2" charset="-78"/>
              </a:rPr>
              <a:t>الإعلان من قبل هيئة أسواق المال عن أي عملية </a:t>
            </a:r>
            <a:r>
              <a:rPr lang="ar-KW" sz="2400" b="1" dirty="0">
                <a:latin typeface="Sakkal Majalla" pitchFamily="2" charset="-78"/>
                <a:cs typeface="Sakkal Majalla" pitchFamily="2" charset="-78"/>
              </a:rPr>
              <a:t>زيادة الملكية </a:t>
            </a:r>
            <a:r>
              <a:rPr lang="ar-KW" sz="2400" dirty="0">
                <a:latin typeface="Sakkal Majalla" pitchFamily="2" charset="-78"/>
                <a:cs typeface="Sakkal Majalla" pitchFamily="2" charset="-78"/>
              </a:rPr>
              <a:t>يترتب عليه تقديم عرض إستحواذ إلزامي وذلك من خلال الموقع الإلكتروني للهيئة بالإضافة إلى الموقع الإلكتروني لبورصة الأوراق المالية، على أن يلتزم مقدم العرض بالإفصاح عن إلتزامه بتقديم عرض إستحواذ إلزامي. </a:t>
            </a:r>
            <a:endParaRPr lang="en-US" sz="2400" dirty="0">
              <a:latin typeface="Sakkal Majalla" pitchFamily="2" charset="-78"/>
              <a:cs typeface="Sakkal Majalla" pitchFamily="2" charset="-78"/>
            </a:endParaRPr>
          </a:p>
          <a:p>
            <a:pPr marL="0" indent="0" algn="just" rtl="1" fontAlgn="auto">
              <a:spcAft>
                <a:spcPts val="0"/>
              </a:spcAft>
              <a:buNone/>
              <a:defRPr/>
            </a:pPr>
            <a:endParaRPr lang="en-US" sz="2400" dirty="0"/>
          </a:p>
          <a:p>
            <a:pPr algn="r" rtl="1" fontAlgn="auto">
              <a:spcAft>
                <a:spcPts val="0"/>
              </a:spcAft>
              <a:buFont typeface="Arial" pitchFamily="34" charset="0"/>
              <a:buChar char="•"/>
              <a:defRPr/>
            </a:pPr>
            <a:r>
              <a:rPr lang="ar-KW" sz="2600" dirty="0" smtClean="0">
                <a:latin typeface="Sakkal Majalla" pitchFamily="2" charset="-78"/>
                <a:cs typeface="Sakkal Majalla" pitchFamily="2" charset="-78"/>
              </a:rPr>
              <a:t>متضمنات الإعلان:</a:t>
            </a:r>
          </a:p>
          <a:p>
            <a:pPr lvl="1" algn="r" rtl="1"/>
            <a:r>
              <a:rPr lang="ar-KW" sz="2400" dirty="0">
                <a:latin typeface="Sakkal Majalla" pitchFamily="2" charset="-78"/>
                <a:cs typeface="Sakkal Majalla" pitchFamily="2" charset="-78"/>
              </a:rPr>
              <a:t>إسم مقدم العرض، سواءً كان شخصاً طبيعي أو إعتباري.</a:t>
            </a:r>
            <a:endParaRPr lang="en-US" sz="2400" dirty="0">
              <a:latin typeface="Sakkal Majalla" pitchFamily="2" charset="-78"/>
              <a:cs typeface="Sakkal Majalla" pitchFamily="2" charset="-78"/>
            </a:endParaRPr>
          </a:p>
          <a:p>
            <a:pPr lvl="1" algn="r" rtl="1"/>
            <a:r>
              <a:rPr lang="ar-KW" sz="2400" dirty="0">
                <a:latin typeface="Sakkal Majalla" pitchFamily="2" charset="-78"/>
                <a:cs typeface="Sakkal Majalla" pitchFamily="2" charset="-78"/>
              </a:rPr>
              <a:t>إسم محل العرض، على أن تكون الشركة محل العرض مدرجة في بورصة الأوراق المالية.</a:t>
            </a:r>
            <a:endParaRPr lang="en-US" sz="2400" dirty="0">
              <a:latin typeface="Sakkal Majalla" pitchFamily="2" charset="-78"/>
              <a:cs typeface="Sakkal Majalla" pitchFamily="2" charset="-78"/>
            </a:endParaRPr>
          </a:p>
          <a:p>
            <a:pPr lvl="1" algn="r" rtl="1"/>
            <a:r>
              <a:rPr lang="ar-KW" sz="2400" dirty="0">
                <a:latin typeface="Sakkal Majalla" pitchFamily="2" charset="-78"/>
                <a:cs typeface="Sakkal Majalla" pitchFamily="2" charset="-78"/>
              </a:rPr>
              <a:t>تاريخ إنتهاء فترة تقديم مستند العرض.</a:t>
            </a:r>
            <a:endParaRPr lang="en-US" sz="2400" dirty="0">
              <a:latin typeface="Sakkal Majalla" pitchFamily="2" charset="-78"/>
              <a:cs typeface="Sakkal Majalla" pitchFamily="2" charset="-78"/>
            </a:endParaRPr>
          </a:p>
          <a:p>
            <a:pPr lvl="1" algn="r" rtl="1"/>
            <a:r>
              <a:rPr lang="ar-KW" sz="2400" dirty="0">
                <a:latin typeface="Sakkal Majalla" pitchFamily="2" charset="-78"/>
                <a:cs typeface="Sakkal Majalla" pitchFamily="2" charset="-78"/>
              </a:rPr>
              <a:t>تذكير بجزاء المخالفة وفق ما جاء بالقانون رقم 7 لسنة 2010 بشأن إنشاء هيئة أسواق المال وتنظيم نشاط الأوراق المالية.</a:t>
            </a:r>
            <a:endParaRPr lang="en-US" sz="2400" dirty="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5</a:t>
            </a:fld>
            <a:endParaRPr lang="en-US" dirty="0"/>
          </a:p>
        </p:txBody>
      </p:sp>
    </p:spTree>
    <p:extLst>
      <p:ext uri="{BB962C8B-B14F-4D97-AF65-F5344CB8AC3E}">
        <p14:creationId xmlns:p14="http://schemas.microsoft.com/office/powerpoint/2010/main" val="340264350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الأولى: الإفصاح</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marL="0" lvl="0" indent="0" algn="just" rtl="1" fontAlgn="auto">
              <a:spcAft>
                <a:spcPts val="0"/>
              </a:spcAft>
              <a:buNone/>
              <a:defRPr/>
            </a:pPr>
            <a:r>
              <a:rPr lang="ar-KW" sz="2400" dirty="0" smtClean="0">
                <a:latin typeface="Sakkal Majalla" pitchFamily="2" charset="-78"/>
                <a:cs typeface="Sakkal Majalla" pitchFamily="2" charset="-78"/>
              </a:rPr>
              <a:t>الإفصاح </a:t>
            </a:r>
            <a:r>
              <a:rPr lang="ar-KW" sz="2400" dirty="0">
                <a:latin typeface="Sakkal Majalla" pitchFamily="2" charset="-78"/>
                <a:cs typeface="Sakkal Majalla" pitchFamily="2" charset="-78"/>
              </a:rPr>
              <a:t>عن عرض الاستحواذ الالزامي حسب ما ورد في نص المادة (257) من اللائحة التنفيذية والتعليمات الصادرة من هيئة أسواق المال رقم 2 لسنة 2013 بشأن إجراءات الإفصاح عن عرض </a:t>
            </a:r>
            <a:r>
              <a:rPr lang="ar-KW" sz="2400" dirty="0" smtClean="0">
                <a:latin typeface="Sakkal Majalla" pitchFamily="2" charset="-78"/>
                <a:cs typeface="Sakkal Majalla" pitchFamily="2" charset="-78"/>
              </a:rPr>
              <a:t>الإستحواذ:</a:t>
            </a:r>
          </a:p>
          <a:p>
            <a:pPr algn="just" rtl="1" fontAlgn="auto">
              <a:spcAft>
                <a:spcPts val="0"/>
              </a:spcAft>
              <a:defRPr/>
            </a:pPr>
            <a:r>
              <a:rPr lang="ar-KW" sz="2400" dirty="0" smtClean="0">
                <a:latin typeface="Sakkal Majalla" pitchFamily="2" charset="-78"/>
                <a:cs typeface="Sakkal Majalla" pitchFamily="2" charset="-78"/>
              </a:rPr>
              <a:t>يجب </a:t>
            </a:r>
            <a:r>
              <a:rPr lang="ar-KW" sz="2400" dirty="0">
                <a:latin typeface="Sakkal Majalla" pitchFamily="2" charset="-78"/>
                <a:cs typeface="Sakkal Majalla" pitchFamily="2" charset="-78"/>
              </a:rPr>
              <a:t>على مقدم العرض الإفصاح عن إلتزامه بتقديم مستند عرض الإستحواذ ويتعين عليه عدم التأخير في الإفصاح حتى لو لم تتوافر جميع المعلومات ذات العلاقة، على أن تُضمّن في إفصاح لاحق وذلك </a:t>
            </a:r>
            <a:r>
              <a:rPr lang="ar-KW" sz="2400" dirty="0" smtClean="0">
                <a:latin typeface="Sakkal Majalla" pitchFamily="2" charset="-78"/>
                <a:cs typeface="Sakkal Majalla" pitchFamily="2" charset="-78"/>
              </a:rPr>
              <a:t>إستناداً </a:t>
            </a:r>
            <a:r>
              <a:rPr lang="ar-KW" sz="2400" dirty="0">
                <a:latin typeface="Sakkal Majalla" pitchFamily="2" charset="-78"/>
                <a:cs typeface="Sakkal Majalla" pitchFamily="2" charset="-78"/>
              </a:rPr>
              <a:t>لما جاء في البند الثاني من المادة (257) من اللائحة التنفيذية</a:t>
            </a:r>
            <a:r>
              <a:rPr lang="ar-KW" sz="2400" dirty="0" smtClean="0">
                <a:latin typeface="Sakkal Majalla" pitchFamily="2" charset="-78"/>
                <a:cs typeface="Sakkal Majalla" pitchFamily="2" charset="-78"/>
              </a:rPr>
              <a:t>.</a:t>
            </a:r>
          </a:p>
          <a:p>
            <a:pPr algn="r" rtl="1" fontAlgn="auto">
              <a:spcAft>
                <a:spcPts val="0"/>
              </a:spcAft>
              <a:buFont typeface="Arial" pitchFamily="34" charset="0"/>
              <a:buChar char="•"/>
              <a:defRPr/>
            </a:pPr>
            <a:endParaRPr lang="ar-KW" sz="2200" dirty="0" smtClean="0"/>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6</a:t>
            </a:fld>
            <a:endParaRPr lang="en-US" dirty="0"/>
          </a:p>
        </p:txBody>
      </p:sp>
      <p:sp>
        <p:nvSpPr>
          <p:cNvPr id="9" name="Content Placeholder 5"/>
          <p:cNvSpPr txBox="1">
            <a:spLocks/>
          </p:cNvSpPr>
          <p:nvPr/>
        </p:nvSpPr>
        <p:spPr bwMode="auto">
          <a:xfrm>
            <a:off x="1447800" y="4953000"/>
            <a:ext cx="7543800" cy="1295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fontAlgn="auto">
              <a:spcAft>
                <a:spcPts val="0"/>
              </a:spcAft>
              <a:buFont typeface="Arial" pitchFamily="34" charset="0"/>
              <a:buChar char="•"/>
              <a:defRPr/>
            </a:pPr>
            <a:endParaRPr lang="ar-KW" sz="2200" dirty="0" smtClean="0"/>
          </a:p>
        </p:txBody>
      </p:sp>
      <p:sp>
        <p:nvSpPr>
          <p:cNvPr id="11" name="Oval 10"/>
          <p:cNvSpPr/>
          <p:nvPr/>
        </p:nvSpPr>
        <p:spPr>
          <a:xfrm>
            <a:off x="6324600" y="4953000"/>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rPr>
              <a:t>مقدم العرض</a:t>
            </a:r>
            <a:endParaRPr lang="en-US" dirty="0">
              <a:solidFill>
                <a:schemeClr val="tx1"/>
              </a:solidFill>
            </a:endParaRPr>
          </a:p>
        </p:txBody>
      </p:sp>
      <p:sp>
        <p:nvSpPr>
          <p:cNvPr id="12" name="Oval 11"/>
          <p:cNvSpPr/>
          <p:nvPr/>
        </p:nvSpPr>
        <p:spPr>
          <a:xfrm>
            <a:off x="3657600" y="4267839"/>
            <a:ext cx="1602263" cy="121856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latin typeface="Sakkal Majalla" pitchFamily="2" charset="-78"/>
                <a:cs typeface="Sakkal Majalla" pitchFamily="2" charset="-78"/>
              </a:rPr>
              <a:t>هيئة أسواق المال</a:t>
            </a:r>
            <a:endParaRPr lang="en-US" dirty="0">
              <a:solidFill>
                <a:schemeClr val="tx1"/>
              </a:solidFill>
              <a:latin typeface="Sakkal Majalla" pitchFamily="2" charset="-78"/>
              <a:cs typeface="Sakkal Majalla" pitchFamily="2" charset="-78"/>
            </a:endParaRPr>
          </a:p>
        </p:txBody>
      </p:sp>
      <p:sp>
        <p:nvSpPr>
          <p:cNvPr id="13" name="Oval 12"/>
          <p:cNvSpPr/>
          <p:nvPr/>
        </p:nvSpPr>
        <p:spPr>
          <a:xfrm>
            <a:off x="3657600" y="5662865"/>
            <a:ext cx="1589906" cy="11566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latin typeface="Sakkal Majalla" pitchFamily="2" charset="-78"/>
                <a:cs typeface="Sakkal Majalla" pitchFamily="2" charset="-78"/>
              </a:rPr>
              <a:t>بورصة الأوراق المالية</a:t>
            </a:r>
            <a:endParaRPr lang="en-US" dirty="0">
              <a:solidFill>
                <a:schemeClr val="tx1"/>
              </a:solidFill>
              <a:latin typeface="Sakkal Majalla" pitchFamily="2" charset="-78"/>
              <a:cs typeface="Sakkal Majalla" pitchFamily="2" charset="-78"/>
            </a:endParaRPr>
          </a:p>
        </p:txBody>
      </p:sp>
      <p:cxnSp>
        <p:nvCxnSpPr>
          <p:cNvPr id="14" name="Straight Arrow Connector 13"/>
          <p:cNvCxnSpPr/>
          <p:nvPr/>
        </p:nvCxnSpPr>
        <p:spPr>
          <a:xfrm flipH="1" flipV="1">
            <a:off x="5247506" y="4965352"/>
            <a:ext cx="1213021" cy="23349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flipH="1">
            <a:off x="5233090" y="5991096"/>
            <a:ext cx="1213021" cy="2573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69689265"/>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الثانية: الإستشارة المستقلة</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r>
              <a:rPr lang="ar-KW" sz="2400" dirty="0">
                <a:latin typeface="Sakkal Majalla" pitchFamily="2" charset="-78"/>
                <a:cs typeface="Sakkal Majalla" pitchFamily="2" charset="-78"/>
              </a:rPr>
              <a:t>الحصول على استشارة مالية </a:t>
            </a:r>
            <a:r>
              <a:rPr lang="ar-KW" sz="2400" b="1" dirty="0">
                <a:latin typeface="Sakkal Majalla" pitchFamily="2" charset="-78"/>
                <a:cs typeface="Sakkal Majalla" pitchFamily="2" charset="-78"/>
              </a:rPr>
              <a:t>مستقلة ومختصة </a:t>
            </a:r>
            <a:r>
              <a:rPr lang="ar-KW" sz="2400" dirty="0">
                <a:latin typeface="Sakkal Majalla" pitchFamily="2" charset="-78"/>
                <a:cs typeface="Sakkal Majalla" pitchFamily="2" charset="-78"/>
              </a:rPr>
              <a:t>بشأن العرض من مستشار استثمار مستقل وغير ذي مصلحة لأي من أطراف العرض </a:t>
            </a:r>
            <a:r>
              <a:rPr lang="ar-KW" sz="2400" b="1" dirty="0">
                <a:latin typeface="Sakkal Majalla" pitchFamily="2" charset="-78"/>
                <a:cs typeface="Sakkal Majalla" pitchFamily="2" charset="-78"/>
              </a:rPr>
              <a:t>ومرخص له من الهيئة </a:t>
            </a:r>
            <a:r>
              <a:rPr lang="ar-KW" sz="2400" dirty="0">
                <a:latin typeface="Sakkal Majalla" pitchFamily="2" charset="-78"/>
                <a:cs typeface="Sakkal Majalla" pitchFamily="2" charset="-78"/>
              </a:rPr>
              <a:t>، واطلاع المساهمين على تفاصيل هذه الاستشارة</a:t>
            </a:r>
            <a:r>
              <a:rPr lang="ar-KW" sz="2400" dirty="0" smtClean="0">
                <a:latin typeface="Sakkal Majalla" pitchFamily="2" charset="-78"/>
                <a:cs typeface="Sakkal Majalla" pitchFamily="2" charset="-78"/>
              </a:rPr>
              <a:t>.</a:t>
            </a:r>
          </a:p>
          <a:p>
            <a:pPr lvl="0" algn="r" rtl="1"/>
            <a:r>
              <a:rPr lang="ar-KW" sz="2400" dirty="0" smtClean="0">
                <a:latin typeface="Sakkal Majalla" pitchFamily="2" charset="-78"/>
                <a:cs typeface="Sakkal Majalla" pitchFamily="2" charset="-78"/>
              </a:rPr>
              <a:t>يجب على </a:t>
            </a:r>
            <a:r>
              <a:rPr lang="ar-SA" sz="2400" dirty="0" smtClean="0">
                <a:latin typeface="Sakkal Majalla" pitchFamily="2" charset="-78"/>
                <a:cs typeface="Sakkal Majalla" pitchFamily="2" charset="-78"/>
              </a:rPr>
              <a:t>دراسة </a:t>
            </a:r>
            <a:r>
              <a:rPr lang="ar-SA" sz="2400" dirty="0">
                <a:latin typeface="Sakkal Majalla" pitchFamily="2" charset="-78"/>
                <a:cs typeface="Sakkal Majalla" pitchFamily="2" charset="-78"/>
              </a:rPr>
              <a:t>مستشار </a:t>
            </a:r>
            <a:r>
              <a:rPr lang="ar-SA" sz="2400" dirty="0" smtClean="0">
                <a:latin typeface="Sakkal Majalla" pitchFamily="2" charset="-78"/>
                <a:cs typeface="Sakkal Majalla" pitchFamily="2" charset="-78"/>
              </a:rPr>
              <a:t>الاستثمار</a:t>
            </a:r>
            <a:r>
              <a:rPr lang="ar-KW" sz="2400" dirty="0" smtClean="0">
                <a:latin typeface="Sakkal Majalla" pitchFamily="2" charset="-78"/>
                <a:cs typeface="Sakkal Majalla" pitchFamily="2" charset="-78"/>
              </a:rPr>
              <a:t> أن تكون</a:t>
            </a:r>
            <a:r>
              <a:rPr lang="ar-SA" sz="2400" dirty="0" smtClean="0">
                <a:latin typeface="Sakkal Majalla" pitchFamily="2" charset="-78"/>
                <a:cs typeface="Sakkal Majalla" pitchFamily="2" charset="-78"/>
              </a:rPr>
              <a:t> </a:t>
            </a:r>
            <a:r>
              <a:rPr lang="ar-SA" sz="2400" dirty="0">
                <a:latin typeface="Sakkal Majalla" pitchFamily="2" charset="-78"/>
                <a:cs typeface="Sakkal Majalla" pitchFamily="2" charset="-78"/>
              </a:rPr>
              <a:t>باللغة العربية </a:t>
            </a:r>
            <a:r>
              <a:rPr lang="ar-SA" sz="2400" dirty="0" smtClean="0">
                <a:latin typeface="Sakkal Majalla" pitchFamily="2" charset="-78"/>
                <a:cs typeface="Sakkal Majalla" pitchFamily="2" charset="-78"/>
              </a:rPr>
              <a:t>،</a:t>
            </a:r>
            <a:r>
              <a:rPr lang="ar-KW" sz="2400" dirty="0" smtClean="0">
                <a:latin typeface="Sakkal Majalla" pitchFamily="2" charset="-78"/>
                <a:cs typeface="Sakkal Majalla" pitchFamily="2" charset="-78"/>
              </a:rPr>
              <a:t> و</a:t>
            </a:r>
            <a:r>
              <a:rPr lang="ar-SA" sz="2400" dirty="0" smtClean="0">
                <a:latin typeface="Sakkal Majalla" pitchFamily="2" charset="-78"/>
                <a:cs typeface="Sakkal Majalla" pitchFamily="2" charset="-78"/>
              </a:rPr>
              <a:t>تتضمن </a:t>
            </a:r>
            <a:r>
              <a:rPr lang="ar-SA" sz="2400" dirty="0">
                <a:latin typeface="Sakkal Majalla" pitchFamily="2" charset="-78"/>
                <a:cs typeface="Sakkal Majalla" pitchFamily="2" charset="-78"/>
              </a:rPr>
              <a:t>الدراسة نبذه عن </a:t>
            </a:r>
            <a:r>
              <a:rPr lang="ar-SA" sz="2400" u="sng" dirty="0">
                <a:latin typeface="Sakkal Majalla" pitchFamily="2" charset="-78"/>
                <a:cs typeface="Sakkal Majalla" pitchFamily="2" charset="-78"/>
              </a:rPr>
              <a:t>قطاع الشركة محل العرض وحجم </a:t>
            </a:r>
            <a:r>
              <a:rPr lang="ar-KW" sz="2400" u="sng" dirty="0" smtClean="0">
                <a:latin typeface="Sakkal Majalla" pitchFamily="2" charset="-78"/>
                <a:cs typeface="Sakkal Majalla" pitchFamily="2" charset="-78"/>
              </a:rPr>
              <a:t>سيطرة مقدم العرض </a:t>
            </a:r>
            <a:r>
              <a:rPr lang="ar-SA" sz="2400" u="sng" dirty="0" smtClean="0">
                <a:latin typeface="Sakkal Majalla" pitchFamily="2" charset="-78"/>
                <a:cs typeface="Sakkal Majalla" pitchFamily="2" charset="-78"/>
              </a:rPr>
              <a:t>على </a:t>
            </a:r>
            <a:r>
              <a:rPr lang="ar-SA" sz="2400" u="sng" dirty="0">
                <a:latin typeface="Sakkal Majalla" pitchFamily="2" charset="-78"/>
                <a:cs typeface="Sakkal Majalla" pitchFamily="2" charset="-78"/>
              </a:rPr>
              <a:t>إجمالي </a:t>
            </a:r>
            <a:r>
              <a:rPr lang="ar-KW" sz="2400" u="sng" dirty="0" smtClean="0">
                <a:latin typeface="Sakkal Majalla" pitchFamily="2" charset="-78"/>
                <a:cs typeface="Sakkal Majalla" pitchFamily="2" charset="-78"/>
              </a:rPr>
              <a:t> نسبة قيمة السوق المعنية</a:t>
            </a:r>
            <a:r>
              <a:rPr lang="ar-SA" sz="2400" u="sng" dirty="0" smtClean="0">
                <a:latin typeface="Sakkal Majalla" pitchFamily="2" charset="-78"/>
                <a:cs typeface="Sakkal Majalla" pitchFamily="2" charset="-78"/>
              </a:rPr>
              <a:t> </a:t>
            </a:r>
            <a:r>
              <a:rPr lang="ar-SA" sz="2400" u="sng" dirty="0">
                <a:latin typeface="Sakkal Majalla" pitchFamily="2" charset="-78"/>
                <a:cs typeface="Sakkal Majalla" pitchFamily="2" charset="-78"/>
              </a:rPr>
              <a:t>بعد </a:t>
            </a:r>
            <a:r>
              <a:rPr lang="ar-KW" sz="2400" u="sng" dirty="0" smtClean="0">
                <a:latin typeface="Sakkal Majalla" pitchFamily="2" charset="-78"/>
                <a:cs typeface="Sakkal Majalla" pitchFamily="2" charset="-78"/>
              </a:rPr>
              <a:t>تنفيذ </a:t>
            </a:r>
            <a:r>
              <a:rPr lang="ar-SA" sz="2400" u="sng" dirty="0" smtClean="0">
                <a:latin typeface="Sakkal Majalla" pitchFamily="2" charset="-78"/>
                <a:cs typeface="Sakkal Majalla" pitchFamily="2" charset="-78"/>
              </a:rPr>
              <a:t>الاستحواذ.</a:t>
            </a:r>
            <a:endParaRPr lang="ar-KW" sz="2400" u="sng" dirty="0" smtClean="0">
              <a:latin typeface="Sakkal Majalla" pitchFamily="2" charset="-78"/>
              <a:cs typeface="Sakkal Majalla" pitchFamily="2" charset="-78"/>
            </a:endParaRPr>
          </a:p>
          <a:p>
            <a:pPr lvl="0" algn="r" rtl="1"/>
            <a:r>
              <a:rPr lang="ar-KW" sz="2400" dirty="0" smtClean="0">
                <a:latin typeface="Sakkal Majalla" pitchFamily="2" charset="-78"/>
                <a:cs typeface="Sakkal Majalla" pitchFamily="2" charset="-78"/>
              </a:rPr>
              <a:t>كما </a:t>
            </a:r>
            <a:r>
              <a:rPr lang="ar-KW" sz="2400" dirty="0">
                <a:latin typeface="Sakkal Majalla" pitchFamily="2" charset="-78"/>
                <a:cs typeface="Sakkal Majalla" pitchFamily="2" charset="-78"/>
              </a:rPr>
              <a:t>يقوم مقدم العرض بتعيين مدير لعملية </a:t>
            </a:r>
            <a:r>
              <a:rPr lang="ar-KW" sz="2400" dirty="0" smtClean="0">
                <a:latin typeface="Sakkal Majalla" pitchFamily="2" charset="-78"/>
                <a:cs typeface="Sakkal Majalla" pitchFamily="2" charset="-78"/>
              </a:rPr>
              <a:t>الاستحواذ.</a:t>
            </a:r>
            <a:endParaRPr lang="en-US" sz="2400" dirty="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7</a:t>
            </a:fld>
            <a:endParaRPr lang="en-US" dirty="0"/>
          </a:p>
        </p:txBody>
      </p:sp>
      <p:sp>
        <p:nvSpPr>
          <p:cNvPr id="11" name="Oval 10"/>
          <p:cNvSpPr/>
          <p:nvPr/>
        </p:nvSpPr>
        <p:spPr>
          <a:xfrm>
            <a:off x="6293427" y="4908328"/>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rPr>
              <a:t>مقدم العرض</a:t>
            </a:r>
            <a:endParaRPr lang="en-US" dirty="0">
              <a:solidFill>
                <a:schemeClr val="tx1"/>
              </a:solidFill>
            </a:endParaRPr>
          </a:p>
        </p:txBody>
      </p:sp>
      <p:sp>
        <p:nvSpPr>
          <p:cNvPr id="12" name="Oval 11"/>
          <p:cNvSpPr/>
          <p:nvPr/>
        </p:nvSpPr>
        <p:spPr>
          <a:xfrm>
            <a:off x="3626427" y="4223167"/>
            <a:ext cx="1602263" cy="121856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latin typeface="Sakkal Majalla" pitchFamily="2" charset="-78"/>
                <a:cs typeface="Sakkal Majalla" pitchFamily="2" charset="-78"/>
              </a:rPr>
              <a:t>مستشار مستقل</a:t>
            </a:r>
            <a:endParaRPr lang="en-US" dirty="0">
              <a:solidFill>
                <a:schemeClr val="tx1"/>
              </a:solidFill>
              <a:latin typeface="Sakkal Majalla" pitchFamily="2" charset="-78"/>
              <a:cs typeface="Sakkal Majalla" pitchFamily="2" charset="-78"/>
            </a:endParaRPr>
          </a:p>
        </p:txBody>
      </p:sp>
      <p:sp>
        <p:nvSpPr>
          <p:cNvPr id="13" name="Oval 12"/>
          <p:cNvSpPr/>
          <p:nvPr/>
        </p:nvSpPr>
        <p:spPr>
          <a:xfrm>
            <a:off x="3626427" y="5618193"/>
            <a:ext cx="1589906" cy="11566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latin typeface="Sakkal Majalla" pitchFamily="2" charset="-78"/>
                <a:cs typeface="Sakkal Majalla" pitchFamily="2" charset="-78"/>
              </a:rPr>
              <a:t>مدير الصفقة </a:t>
            </a:r>
            <a:endParaRPr lang="en-US" dirty="0">
              <a:solidFill>
                <a:schemeClr val="tx1"/>
              </a:solidFill>
              <a:latin typeface="Sakkal Majalla" pitchFamily="2" charset="-78"/>
              <a:cs typeface="Sakkal Majalla" pitchFamily="2" charset="-78"/>
            </a:endParaRPr>
          </a:p>
        </p:txBody>
      </p:sp>
      <p:cxnSp>
        <p:nvCxnSpPr>
          <p:cNvPr id="14" name="Straight Arrow Connector 13"/>
          <p:cNvCxnSpPr/>
          <p:nvPr/>
        </p:nvCxnSpPr>
        <p:spPr>
          <a:xfrm flipH="1" flipV="1">
            <a:off x="5216333" y="4920680"/>
            <a:ext cx="1213021" cy="23349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flipH="1">
            <a:off x="5201917" y="5946424"/>
            <a:ext cx="1213021" cy="2573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6796215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الثالثة: تقديم مستند العرض</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a:bodyPr>
          <a:lstStyle/>
          <a:p>
            <a:pPr lvl="0" algn="r" rtl="1"/>
            <a:r>
              <a:rPr lang="ar-KW" sz="2400" dirty="0">
                <a:latin typeface="Sakkal Majalla" pitchFamily="2" charset="-78"/>
                <a:cs typeface="Sakkal Majalla" pitchFamily="2" charset="-78"/>
              </a:rPr>
              <a:t>يسلم مقدم العرض مستند العرض </a:t>
            </a:r>
            <a:r>
              <a:rPr lang="ar-KW" sz="2400" dirty="0" smtClean="0">
                <a:latin typeface="Sakkal Majalla" pitchFamily="2" charset="-78"/>
                <a:cs typeface="Sakkal Majalla" pitchFamily="2" charset="-78"/>
              </a:rPr>
              <a:t>وكافة </a:t>
            </a:r>
            <a:r>
              <a:rPr lang="ar-KW" sz="2400" dirty="0">
                <a:latin typeface="Sakkal Majalla" pitchFamily="2" charset="-78"/>
                <a:cs typeface="Sakkal Majalla" pitchFamily="2" charset="-78"/>
              </a:rPr>
              <a:t>المستندات المطلوبة إلى الهيئة للموافقة على نشر المستند و دفع الرسوم المقررة لذلك ، وللهيئة الرد خلال عشرة أيام عمل من استلام كافة المستندات المطلوبة.</a:t>
            </a:r>
            <a:endParaRPr lang="en-US" sz="2400" dirty="0">
              <a:latin typeface="Sakkal Majalla" pitchFamily="2" charset="-78"/>
              <a:cs typeface="Sakkal Majalla" pitchFamily="2" charset="-78"/>
            </a:endParaRPr>
          </a:p>
          <a:p>
            <a:pPr marL="457200" lvl="1" indent="0" algn="r" rtl="1">
              <a:buNone/>
            </a:pPr>
            <a:endParaRPr lang="ar-KW" sz="2000" dirty="0" smtClean="0"/>
          </a:p>
          <a:p>
            <a:pPr marL="457200" lvl="1" indent="0" algn="r" rtl="1">
              <a:buNone/>
            </a:pPr>
            <a:r>
              <a:rPr lang="ar-KW" sz="2000" dirty="0" smtClean="0">
                <a:latin typeface="Sakkal Majalla" pitchFamily="2" charset="-78"/>
                <a:cs typeface="Sakkal Majalla" pitchFamily="2" charset="-78"/>
              </a:rPr>
              <a:t>متضمنات مستند العرض:</a:t>
            </a:r>
          </a:p>
          <a:p>
            <a:pPr lvl="1" algn="r" rtl="1"/>
            <a:r>
              <a:rPr lang="ar-KW" sz="2000" dirty="0" smtClean="0">
                <a:latin typeface="Sakkal Majalla" pitchFamily="2" charset="-78"/>
                <a:cs typeface="Sakkal Majalla" pitchFamily="2" charset="-78"/>
              </a:rPr>
              <a:t>البيانات الواردة في المادة (258-262) من اللائحة التنفيذية.</a:t>
            </a:r>
            <a:endParaRPr lang="en-US" sz="2000" dirty="0" smtClean="0">
              <a:latin typeface="Sakkal Majalla" pitchFamily="2" charset="-78"/>
              <a:cs typeface="Sakkal Majalla" pitchFamily="2" charset="-78"/>
            </a:endParaRPr>
          </a:p>
          <a:p>
            <a:pPr algn="r" rtl="1" fontAlgn="auto">
              <a:spcAft>
                <a:spcPts val="0"/>
              </a:spcAft>
              <a:buFont typeface="Arial" pitchFamily="34" charset="0"/>
              <a:buChar char="•"/>
              <a:defRPr/>
            </a:pPr>
            <a:endParaRPr lang="ar-KW" sz="2200" dirty="0" smtClean="0"/>
          </a:p>
          <a:p>
            <a:pPr marL="0" indent="0" algn="ctr" rtl="1" fontAlgn="auto">
              <a:spcAft>
                <a:spcPts val="0"/>
              </a:spcAft>
              <a:buNone/>
              <a:defRPr/>
            </a:pPr>
            <a:r>
              <a:rPr lang="ar-KW" sz="4000" u="sng" dirty="0">
                <a:latin typeface="Sakkal Majalla" pitchFamily="2" charset="-78"/>
                <a:cs typeface="Sakkal Majalla" pitchFamily="2" charset="-78"/>
              </a:rPr>
              <a:t>الخطوة </a:t>
            </a:r>
            <a:r>
              <a:rPr lang="ar-KW" sz="4000" u="sng" dirty="0" smtClean="0">
                <a:latin typeface="Sakkal Majalla" pitchFamily="2" charset="-78"/>
                <a:cs typeface="Sakkal Majalla" pitchFamily="2" charset="-78"/>
              </a:rPr>
              <a:t>الرابعة: الموافقة على مستند العرض</a:t>
            </a:r>
          </a:p>
          <a:p>
            <a:pPr algn="just" rtl="1"/>
            <a:r>
              <a:rPr lang="ar-KW" sz="2400" dirty="0">
                <a:latin typeface="Sakkal Majalla" pitchFamily="2" charset="-78"/>
                <a:cs typeface="Sakkal Majalla" pitchFamily="2" charset="-78"/>
              </a:rPr>
              <a:t>ترد الهيئة على مقدم العرض بالموافقة على نشر مستند العرض ومرفقاته خلال 10 أيام عمل من إستكمال البيانات حسب معايير الهيئة.</a:t>
            </a:r>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8</a:t>
            </a:fld>
            <a:endParaRPr lang="en-US" dirty="0"/>
          </a:p>
        </p:txBody>
      </p:sp>
    </p:spTree>
    <p:extLst>
      <p:ext uri="{BB962C8B-B14F-4D97-AF65-F5344CB8AC3E}">
        <p14:creationId xmlns:p14="http://schemas.microsoft.com/office/powerpoint/2010/main" val="591750274"/>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3.png"/>
          <p:cNvPicPr>
            <a:picLocks noChangeAspect="1"/>
          </p:cNvPicPr>
          <p:nvPr/>
        </p:nvPicPr>
        <p:blipFill>
          <a:blip r:embed="rId2" cstate="print"/>
          <a:stretch>
            <a:fillRect/>
          </a:stretch>
        </p:blipFill>
        <p:spPr>
          <a:xfrm>
            <a:off x="19494" y="-20583"/>
            <a:ext cx="9175838" cy="6878583"/>
          </a:xfrm>
          <a:prstGeom prst="rect">
            <a:avLst/>
          </a:prstGeom>
          <a:ln w="28575">
            <a:solidFill>
              <a:schemeClr val="accent6">
                <a:lumMod val="60000"/>
                <a:lumOff val="40000"/>
              </a:schemeClr>
            </a:solidFill>
          </a:ln>
        </p:spPr>
      </p:pic>
      <p:sp>
        <p:nvSpPr>
          <p:cNvPr id="3" name="Subtitle 2"/>
          <p:cNvSpPr txBox="1">
            <a:spLocks/>
          </p:cNvSpPr>
          <p:nvPr/>
        </p:nvSpPr>
        <p:spPr>
          <a:xfrm>
            <a:off x="1600200" y="233363"/>
            <a:ext cx="7315200" cy="6091237"/>
          </a:xfrm>
          <a:prstGeom prst="rect">
            <a:avLst/>
          </a:prstGeom>
        </p:spPr>
        <p:txBody>
          <a:bodyPr/>
          <a:lstStyle/>
          <a:p>
            <a:pPr marL="342900" indent="-342900" algn="just" rtl="1" fontAlgn="auto">
              <a:spcBef>
                <a:spcPts val="2400"/>
              </a:spcBef>
              <a:spcAft>
                <a:spcPts val="0"/>
              </a:spcAft>
              <a:defRPr/>
            </a:pPr>
            <a:r>
              <a:rPr lang="ar-KW" sz="2800" dirty="0">
                <a:solidFill>
                  <a:schemeClr val="tx2">
                    <a:lumMod val="50000"/>
                  </a:schemeClr>
                </a:solidFill>
                <a:latin typeface="+mn-lt"/>
                <a:cs typeface="+mj-cs"/>
              </a:rPr>
              <a:t>	</a:t>
            </a:r>
            <a:endParaRPr lang="en-US" sz="2800" dirty="0">
              <a:solidFill>
                <a:schemeClr val="tx2">
                  <a:lumMod val="50000"/>
                </a:schemeClr>
              </a:solidFill>
              <a:latin typeface="+mn-lt"/>
              <a:cs typeface="+mj-cs"/>
            </a:endParaRPr>
          </a:p>
        </p:txBody>
      </p:sp>
      <p:sp>
        <p:nvSpPr>
          <p:cNvPr id="4" name="Title 3"/>
          <p:cNvSpPr>
            <a:spLocks noGrp="1"/>
          </p:cNvSpPr>
          <p:nvPr>
            <p:ph type="title"/>
          </p:nvPr>
        </p:nvSpPr>
        <p:spPr>
          <a:xfrm>
            <a:off x="1600200" y="274638"/>
            <a:ext cx="7086600" cy="1143000"/>
          </a:xfrm>
        </p:spPr>
        <p:txBody>
          <a:bodyPr/>
          <a:lstStyle/>
          <a:p>
            <a:r>
              <a:rPr lang="ar-KW" sz="4000" u="sng" dirty="0" smtClean="0">
                <a:latin typeface="Sakkal Majalla" pitchFamily="2" charset="-78"/>
                <a:cs typeface="Sakkal Majalla" pitchFamily="2" charset="-78"/>
              </a:rPr>
              <a:t>الخطوة الخامسة: النشر والإعلان</a:t>
            </a:r>
            <a:endParaRPr lang="en-US" sz="4000" u="sng" dirty="0" smtClean="0">
              <a:latin typeface="Sakkal Majalla" pitchFamily="2" charset="-78"/>
              <a:cs typeface="Sakkal Majalla" pitchFamily="2" charset="-78"/>
            </a:endParaRPr>
          </a:p>
        </p:txBody>
      </p:sp>
      <p:sp>
        <p:nvSpPr>
          <p:cNvPr id="6" name="Content Placeholder 5"/>
          <p:cNvSpPr>
            <a:spLocks noGrp="1"/>
          </p:cNvSpPr>
          <p:nvPr>
            <p:ph idx="1"/>
          </p:nvPr>
        </p:nvSpPr>
        <p:spPr>
          <a:xfrm>
            <a:off x="1447800" y="1295401"/>
            <a:ext cx="7543800" cy="5257800"/>
          </a:xfrm>
        </p:spPr>
        <p:txBody>
          <a:bodyPr rtlCol="0">
            <a:normAutofit lnSpcReduction="10000"/>
          </a:bodyPr>
          <a:lstStyle/>
          <a:p>
            <a:pPr lvl="0" algn="r" rtl="1"/>
            <a:r>
              <a:rPr lang="ar-KW" sz="2400" dirty="0">
                <a:latin typeface="Sakkal Majalla" pitchFamily="2" charset="-78"/>
                <a:cs typeface="Sakkal Majalla" pitchFamily="2" charset="-78"/>
              </a:rPr>
              <a:t>بعد الموافقة على النشر يرسل مقدم العرض نسخة من مستند العرض الى الشركة محل العرض وينشر </a:t>
            </a:r>
            <a:r>
              <a:rPr lang="ar-KW" sz="2400" dirty="0" smtClean="0">
                <a:latin typeface="Sakkal Majalla" pitchFamily="2" charset="-78"/>
                <a:cs typeface="Sakkal Majalla" pitchFamily="2" charset="-78"/>
              </a:rPr>
              <a:t>المستند </a:t>
            </a:r>
            <a:r>
              <a:rPr lang="ar-KW" sz="2400" dirty="0">
                <a:latin typeface="Sakkal Majalla" pitchFamily="2" charset="-78"/>
                <a:cs typeface="Sakkal Majalla" pitchFamily="2" charset="-78"/>
              </a:rPr>
              <a:t>في موقع بورصة الأوراق المالية وموقع </a:t>
            </a:r>
            <a:r>
              <a:rPr lang="ar-KW" sz="2400" dirty="0" smtClean="0">
                <a:latin typeface="Sakkal Majalla" pitchFamily="2" charset="-78"/>
                <a:cs typeface="Sakkal Majalla" pitchFamily="2" charset="-78"/>
              </a:rPr>
              <a:t>الشركتين الإلكتروني. </a:t>
            </a:r>
          </a:p>
          <a:p>
            <a:pPr lvl="0" algn="r" rtl="1"/>
            <a:endParaRPr lang="ar-KW" sz="2400" dirty="0" smtClean="0"/>
          </a:p>
          <a:p>
            <a:pPr lvl="1" algn="r" rtl="1"/>
            <a:r>
              <a:rPr lang="ar-KW" sz="2000" dirty="0" smtClean="0">
                <a:latin typeface="Sakkal Majalla" pitchFamily="2" charset="-78"/>
                <a:cs typeface="Sakkal Majalla" pitchFamily="2" charset="-78"/>
              </a:rPr>
              <a:t>النشر لكل من:</a:t>
            </a:r>
          </a:p>
          <a:p>
            <a:pPr lvl="1" algn="r" rtl="1"/>
            <a:endParaRPr lang="en-US" sz="2000" dirty="0"/>
          </a:p>
          <a:p>
            <a:pPr lvl="0" algn="r" rtl="1"/>
            <a:endParaRPr lang="en-US" sz="2400" dirty="0"/>
          </a:p>
          <a:p>
            <a:pPr lvl="0" algn="r" rtl="1"/>
            <a:endParaRPr lang="ar-KW" sz="2400" dirty="0" smtClean="0"/>
          </a:p>
          <a:p>
            <a:pPr lvl="0" algn="r" rtl="1"/>
            <a:endParaRPr lang="ar-KW" sz="2400" dirty="0"/>
          </a:p>
          <a:p>
            <a:pPr lvl="0" algn="r" rtl="1"/>
            <a:endParaRPr lang="ar-KW" sz="2400" dirty="0" smtClean="0"/>
          </a:p>
          <a:p>
            <a:pPr lvl="0" algn="r" rtl="1"/>
            <a:r>
              <a:rPr lang="ar-KW" sz="2400" dirty="0" smtClean="0">
                <a:latin typeface="Sakkal Majalla" pitchFamily="2" charset="-78"/>
                <a:cs typeface="Sakkal Majalla" pitchFamily="2" charset="-78"/>
              </a:rPr>
              <a:t>يعلن </a:t>
            </a:r>
            <a:r>
              <a:rPr lang="ar-KW" sz="2400" dirty="0">
                <a:latin typeface="Sakkal Majalla" pitchFamily="2" charset="-78"/>
                <a:cs typeface="Sakkal Majalla" pitchFamily="2" charset="-78"/>
              </a:rPr>
              <a:t>مقدم العرض في بورصة الأوراق المالية و جريدتين رسميتين عن نشر مستند العرض وتوفير المستندات المتاحة للإطلاع حسب المادة (267) من اللائحة التنفيذية إبتداءاً من تاريخ نشر مستند العرض وحتى نهاية فترة العرض</a:t>
            </a:r>
            <a:r>
              <a:rPr lang="ar-KW" sz="2400" dirty="0" smtClean="0">
                <a:latin typeface="Sakkal Majalla" pitchFamily="2" charset="-78"/>
                <a:cs typeface="Sakkal Majalla" pitchFamily="2" charset="-78"/>
              </a:rPr>
              <a:t>.</a:t>
            </a:r>
          </a:p>
          <a:p>
            <a:pPr marL="0" lvl="0" indent="0" algn="r" rtl="1">
              <a:buNone/>
            </a:pPr>
            <a:endParaRPr lang="en-US" sz="2400" dirty="0"/>
          </a:p>
          <a:p>
            <a:pPr algn="r" rtl="1" fontAlgn="auto">
              <a:spcAft>
                <a:spcPts val="0"/>
              </a:spcAft>
              <a:buFont typeface="Arial" pitchFamily="34" charset="0"/>
              <a:buChar char="•"/>
              <a:defRPr/>
            </a:pPr>
            <a:endParaRPr lang="ar-KW" sz="2200" dirty="0" smtClean="0"/>
          </a:p>
        </p:txBody>
      </p:sp>
      <p:sp>
        <p:nvSpPr>
          <p:cNvPr id="5" name="Slide Number Placeholder 4"/>
          <p:cNvSpPr>
            <a:spLocks noGrp="1"/>
          </p:cNvSpPr>
          <p:nvPr>
            <p:ph type="sldNum" sz="quarter" idx="12"/>
          </p:nvPr>
        </p:nvSpPr>
        <p:spPr/>
        <p:txBody>
          <a:bodyPr/>
          <a:lstStyle/>
          <a:p>
            <a:pPr>
              <a:defRPr/>
            </a:pPr>
            <a:fld id="{6E654FB0-CEA2-49A5-918B-294299F51B98}" type="slidenum">
              <a:rPr lang="en-US" smtClean="0"/>
              <a:pPr>
                <a:defRPr/>
              </a:pPr>
              <a:t>9</a:t>
            </a:fld>
            <a:endParaRPr lang="en-US" dirty="0"/>
          </a:p>
        </p:txBody>
      </p:sp>
      <p:sp>
        <p:nvSpPr>
          <p:cNvPr id="16" name="Oval 15"/>
          <p:cNvSpPr/>
          <p:nvPr/>
        </p:nvSpPr>
        <p:spPr>
          <a:xfrm>
            <a:off x="6923902" y="3131283"/>
            <a:ext cx="1664043" cy="1371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nvSpPr>
        <p:spPr>
          <a:xfrm>
            <a:off x="6993923" y="3169383"/>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rPr>
              <a:t>مقدم العرض</a:t>
            </a:r>
            <a:endParaRPr lang="en-US" dirty="0">
              <a:solidFill>
                <a:schemeClr val="tx1"/>
              </a:solidFill>
            </a:endParaRPr>
          </a:p>
        </p:txBody>
      </p:sp>
      <p:sp>
        <p:nvSpPr>
          <p:cNvPr id="18" name="Oval 17"/>
          <p:cNvSpPr/>
          <p:nvPr/>
        </p:nvSpPr>
        <p:spPr>
          <a:xfrm>
            <a:off x="3492843" y="3402874"/>
            <a:ext cx="990600"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السوق</a:t>
            </a:r>
            <a:endParaRPr lang="en-US" dirty="0">
              <a:solidFill>
                <a:schemeClr val="tx1"/>
              </a:solidFill>
              <a:latin typeface="Sakkal Majalla" pitchFamily="2" charset="-78"/>
              <a:cs typeface="Sakkal Majalla" pitchFamily="2" charset="-78"/>
            </a:endParaRPr>
          </a:p>
        </p:txBody>
      </p:sp>
      <p:sp>
        <p:nvSpPr>
          <p:cNvPr id="19" name="Oval 18"/>
          <p:cNvSpPr/>
          <p:nvPr/>
        </p:nvSpPr>
        <p:spPr>
          <a:xfrm>
            <a:off x="4676002" y="2709350"/>
            <a:ext cx="990600"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الهيئة</a:t>
            </a:r>
            <a:endParaRPr lang="en-US" dirty="0">
              <a:solidFill>
                <a:schemeClr val="tx1"/>
              </a:solidFill>
              <a:latin typeface="Sakkal Majalla" pitchFamily="2" charset="-78"/>
              <a:cs typeface="Sakkal Majalla" pitchFamily="2" charset="-78"/>
            </a:endParaRPr>
          </a:p>
        </p:txBody>
      </p:sp>
      <p:sp>
        <p:nvSpPr>
          <p:cNvPr id="20" name="Oval 19"/>
          <p:cNvSpPr/>
          <p:nvPr/>
        </p:nvSpPr>
        <p:spPr>
          <a:xfrm>
            <a:off x="4676002" y="4088674"/>
            <a:ext cx="990600"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محل العرض</a:t>
            </a:r>
            <a:endParaRPr lang="en-US" dirty="0">
              <a:solidFill>
                <a:schemeClr val="tx1"/>
              </a:solidFill>
              <a:latin typeface="Sakkal Majalla" pitchFamily="2" charset="-78"/>
              <a:cs typeface="Sakkal Majalla" pitchFamily="2" charset="-78"/>
            </a:endParaRPr>
          </a:p>
        </p:txBody>
      </p:sp>
      <p:cxnSp>
        <p:nvCxnSpPr>
          <p:cNvPr id="21" name="Straight Arrow Connector 20"/>
          <p:cNvCxnSpPr/>
          <p:nvPr/>
        </p:nvCxnSpPr>
        <p:spPr>
          <a:xfrm flipH="1" flipV="1">
            <a:off x="5780902" y="3169383"/>
            <a:ext cx="1213021" cy="23349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flipH="1" flipV="1">
            <a:off x="4562732" y="3771258"/>
            <a:ext cx="2361170"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Straight Arrow Connector 22"/>
          <p:cNvCxnSpPr/>
          <p:nvPr/>
        </p:nvCxnSpPr>
        <p:spPr>
          <a:xfrm flipH="1">
            <a:off x="5718088" y="4185918"/>
            <a:ext cx="1213021" cy="2573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4" name="Oval 23"/>
          <p:cNvSpPr/>
          <p:nvPr/>
        </p:nvSpPr>
        <p:spPr>
          <a:xfrm>
            <a:off x="1822622" y="3402875"/>
            <a:ext cx="990600"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Sakkal Majalla" pitchFamily="2" charset="-78"/>
              </a:rPr>
              <a:t>العامة</a:t>
            </a:r>
            <a:endParaRPr lang="en-US" dirty="0">
              <a:solidFill>
                <a:schemeClr val="tx1"/>
              </a:solidFill>
              <a:latin typeface="Sakkal Majalla" pitchFamily="2" charset="-78"/>
              <a:cs typeface="Sakkal Majalla" pitchFamily="2" charset="-78"/>
            </a:endParaRPr>
          </a:p>
        </p:txBody>
      </p:sp>
      <p:cxnSp>
        <p:nvCxnSpPr>
          <p:cNvPr id="25" name="Straight Arrow Connector 24"/>
          <p:cNvCxnSpPr/>
          <p:nvPr/>
        </p:nvCxnSpPr>
        <p:spPr>
          <a:xfrm flipH="1" flipV="1">
            <a:off x="2813222" y="3786824"/>
            <a:ext cx="679621" cy="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591750274"/>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15941</TotalTime>
  <Words>1517</Words>
  <Application>Microsoft Office PowerPoint</Application>
  <PresentationFormat>On-screen Show (4:3)</PresentationFormat>
  <Paragraphs>158</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إدارة الإندماج والإستحواذ - أحكام العرض الإلزامي</vt:lpstr>
      <vt:lpstr>مفاهيم عامة: </vt:lpstr>
      <vt:lpstr>المادة (271)</vt:lpstr>
      <vt:lpstr>الأطراف المعنية</vt:lpstr>
      <vt:lpstr>إجراءات العرض الإلزامي </vt:lpstr>
      <vt:lpstr>الخطوة الأولى: الإفصاح</vt:lpstr>
      <vt:lpstr>الخطوة الثانية: الإستشارة المستقلة</vt:lpstr>
      <vt:lpstr>الخطوة الثالثة: تقديم مستند العرض</vt:lpstr>
      <vt:lpstr>الخطوة الخامسة: النشر والإعلان</vt:lpstr>
      <vt:lpstr>الخطوة السادسة: توصية مجلس الإدارة</vt:lpstr>
      <vt:lpstr>تعارض المصالح لأعضاء مجلس الإدارة</vt:lpstr>
      <vt:lpstr>السيطرة الفعلية</vt:lpstr>
      <vt:lpstr>السيطرة الفعلية</vt:lpstr>
      <vt:lpstr>الخطوة السابعة: فترة العرض</vt:lpstr>
      <vt:lpstr>الخطوة الثامنه: الإفصاح عن النسبة المحققة</vt:lpstr>
      <vt:lpstr>الخطوة التاسعة: الإستفسار عن حالة الأسهم</vt:lpstr>
      <vt:lpstr>الخطوة العاشرة: موافقة الهيئة على التنفيذ</vt:lpstr>
      <vt:lpstr>الخطوة 11: إجراءات تنفيذ الإستحواذ</vt:lpstr>
      <vt:lpstr>الرسوم</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التقرير النهائي دراسة أوضاع الصناديق الاستثمارية</dc:title>
  <dc:creator>CMA-064</dc:creator>
  <cp:lastModifiedBy>Fahed Al-Subaih</cp:lastModifiedBy>
  <cp:revision>705</cp:revision>
  <cp:lastPrinted>2013-05-13T11:29:31Z</cp:lastPrinted>
  <dcterms:created xsi:type="dcterms:W3CDTF">2011-12-29T08:32:04Z</dcterms:created>
  <dcterms:modified xsi:type="dcterms:W3CDTF">2013-12-01T11:00:14Z</dcterms:modified>
</cp:coreProperties>
</file>